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76" r:id="rId4"/>
    <p:sldId id="257" r:id="rId5"/>
    <p:sldId id="261" r:id="rId6"/>
    <p:sldId id="259" r:id="rId7"/>
    <p:sldId id="267" r:id="rId8"/>
    <p:sldId id="260" r:id="rId9"/>
    <p:sldId id="263" r:id="rId10"/>
    <p:sldId id="264" r:id="rId11"/>
    <p:sldId id="265" r:id="rId12"/>
    <p:sldId id="268" r:id="rId13"/>
    <p:sldId id="269" r:id="rId14"/>
    <p:sldId id="270" r:id="rId15"/>
    <p:sldId id="272" r:id="rId16"/>
    <p:sldId id="271" r:id="rId17"/>
    <p:sldId id="275"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6" autoAdjust="0"/>
    <p:restoredTop sz="76661" autoAdjust="0"/>
  </p:normalViewPr>
  <p:slideViewPr>
    <p:cSldViewPr snapToGrid="0">
      <p:cViewPr>
        <p:scale>
          <a:sx n="70" d="100"/>
          <a:sy n="70" d="100"/>
        </p:scale>
        <p:origin x="-582"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37D10F-99B6-4DDC-923A-4AD51F4D9F3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745E829-DE08-4C3C-98A1-B3060FB0A1BF}">
      <dgm:prSet phldrT="[Text]"/>
      <dgm:spPr>
        <a:solidFill>
          <a:schemeClr val="accent6"/>
        </a:solidFill>
      </dgm:spPr>
      <dgm:t>
        <a:bodyPr/>
        <a:lstStyle/>
        <a:p>
          <a:r>
            <a:rPr lang="ar-IQ" dirty="0">
              <a:solidFill>
                <a:schemeClr val="tx1"/>
              </a:solidFill>
            </a:rPr>
            <a:t>أن تكون من أصناف جيدة عالية الإنتاج، سريعة النمو وتجود زراعتها في المنطقة، وتنتج فسائل كثيرة</a:t>
          </a:r>
          <a:endParaRPr lang="en-US" dirty="0">
            <a:solidFill>
              <a:schemeClr val="tx1"/>
            </a:solidFill>
          </a:endParaRPr>
        </a:p>
      </dgm:t>
    </dgm:pt>
    <dgm:pt modelId="{DF2B487F-9C8E-433E-8B35-8B74D7D1DC7C}" type="parTrans" cxnId="{A1AF6017-B3FF-4B90-9746-13E3AF98B697}">
      <dgm:prSet/>
      <dgm:spPr/>
      <dgm:t>
        <a:bodyPr/>
        <a:lstStyle/>
        <a:p>
          <a:endParaRPr lang="en-US"/>
        </a:p>
      </dgm:t>
    </dgm:pt>
    <dgm:pt modelId="{E070C892-0A24-49DF-98D9-779847989AFC}" type="sibTrans" cxnId="{A1AF6017-B3FF-4B90-9746-13E3AF98B697}">
      <dgm:prSet/>
      <dgm:spPr/>
      <dgm:t>
        <a:bodyPr/>
        <a:lstStyle/>
        <a:p>
          <a:endParaRPr lang="en-US"/>
        </a:p>
      </dgm:t>
    </dgm:pt>
    <dgm:pt modelId="{10F76813-891C-419D-8FB7-AEE90254B6D7}" type="asst">
      <dgm:prSet phldrT="[Text]"/>
      <dgm:spPr>
        <a:solidFill>
          <a:schemeClr val="accent6"/>
        </a:solidFill>
      </dgm:spPr>
      <dgm:t>
        <a:bodyPr/>
        <a:lstStyle/>
        <a:p>
          <a:r>
            <a:rPr lang="ar-IQ" dirty="0">
              <a:solidFill>
                <a:schemeClr val="tx1"/>
              </a:solidFill>
            </a:rPr>
            <a:t>تم اختيارها أثناء حمل الأم للتأكد من مطابقتها للصنف المطلوب</a:t>
          </a:r>
          <a:endParaRPr lang="en-US" dirty="0">
            <a:solidFill>
              <a:schemeClr val="tx1"/>
            </a:solidFill>
          </a:endParaRPr>
        </a:p>
      </dgm:t>
    </dgm:pt>
    <dgm:pt modelId="{373428C6-B021-4DAF-9F2B-299EE5B4426B}" type="parTrans" cxnId="{9FC163FF-8E64-4C06-A3D5-BFC997390CC0}">
      <dgm:prSet/>
      <dgm:spPr/>
      <dgm:t>
        <a:bodyPr/>
        <a:lstStyle/>
        <a:p>
          <a:endParaRPr lang="en-US"/>
        </a:p>
      </dgm:t>
    </dgm:pt>
    <dgm:pt modelId="{8CD37206-3409-41E1-B0DF-08A2F2F15C56}" type="sibTrans" cxnId="{9FC163FF-8E64-4C06-A3D5-BFC997390CC0}">
      <dgm:prSet/>
      <dgm:spPr/>
      <dgm:t>
        <a:bodyPr/>
        <a:lstStyle/>
        <a:p>
          <a:endParaRPr lang="en-US"/>
        </a:p>
      </dgm:t>
    </dgm:pt>
    <dgm:pt modelId="{F15E02AC-7255-4900-B827-31FFA7C3FF9C}">
      <dgm:prSet/>
      <dgm:spPr>
        <a:solidFill>
          <a:schemeClr val="accent6"/>
        </a:solidFill>
      </dgm:spPr>
      <dgm:t>
        <a:bodyPr/>
        <a:lstStyle/>
        <a:p>
          <a:r>
            <a:rPr lang="ar-IQ" dirty="0">
              <a:solidFill>
                <a:schemeClr val="tx1"/>
              </a:solidFill>
            </a:rPr>
            <a:t>المجموع الجذري فيها قوي ويحتوي على الجذور البيضاء الحديثة التكوين</a:t>
          </a:r>
          <a:endParaRPr lang="en-US" dirty="0">
            <a:solidFill>
              <a:schemeClr val="tx1"/>
            </a:solidFill>
          </a:endParaRPr>
        </a:p>
      </dgm:t>
    </dgm:pt>
    <dgm:pt modelId="{97D53357-A3C6-4B0D-B9C3-7FEF6E6056EA}" type="parTrans" cxnId="{49F42157-8BE1-49DD-A4C2-063772FCA87B}">
      <dgm:prSet/>
      <dgm:spPr/>
      <dgm:t>
        <a:bodyPr/>
        <a:lstStyle/>
        <a:p>
          <a:endParaRPr lang="en-US"/>
        </a:p>
      </dgm:t>
    </dgm:pt>
    <dgm:pt modelId="{1E6F2905-2772-41FE-882C-F74548BA1CD9}" type="sibTrans" cxnId="{49F42157-8BE1-49DD-A4C2-063772FCA87B}">
      <dgm:prSet/>
      <dgm:spPr/>
      <dgm:t>
        <a:bodyPr/>
        <a:lstStyle/>
        <a:p>
          <a:endParaRPr lang="en-US"/>
        </a:p>
      </dgm:t>
    </dgm:pt>
    <dgm:pt modelId="{FAE985E2-731A-4847-85FB-D560528A83A3}">
      <dgm:prSet/>
      <dgm:spPr>
        <a:solidFill>
          <a:schemeClr val="accent6"/>
        </a:solidFill>
      </dgm:spPr>
      <dgm:t>
        <a:bodyPr/>
        <a:lstStyle/>
        <a:p>
          <a:r>
            <a:rPr lang="ar-IQ" dirty="0">
              <a:solidFill>
                <a:schemeClr val="tx1"/>
              </a:solidFill>
            </a:rPr>
            <a:t>القمة النامية (القلب) سليمة. وخالية من الامراض</a:t>
          </a:r>
          <a:endParaRPr lang="en-US" dirty="0">
            <a:solidFill>
              <a:schemeClr val="tx1"/>
            </a:solidFill>
          </a:endParaRPr>
        </a:p>
      </dgm:t>
    </dgm:pt>
    <dgm:pt modelId="{A91A0F83-369A-4E17-A56C-37032119C1EB}" type="parTrans" cxnId="{1A3709B3-9821-4F26-B9BB-37A4A7542607}">
      <dgm:prSet/>
      <dgm:spPr/>
      <dgm:t>
        <a:bodyPr/>
        <a:lstStyle/>
        <a:p>
          <a:endParaRPr lang="en-US"/>
        </a:p>
      </dgm:t>
    </dgm:pt>
    <dgm:pt modelId="{4EEA7E00-165D-4C34-8860-C10DB68501DA}" type="sibTrans" cxnId="{1A3709B3-9821-4F26-B9BB-37A4A7542607}">
      <dgm:prSet/>
      <dgm:spPr/>
      <dgm:t>
        <a:bodyPr/>
        <a:lstStyle/>
        <a:p>
          <a:endParaRPr lang="en-US"/>
        </a:p>
      </dgm:t>
    </dgm:pt>
    <dgm:pt modelId="{A41EFDB0-7A7E-45E7-A274-B760C4BF4D06}">
      <dgm:prSet/>
      <dgm:spPr>
        <a:solidFill>
          <a:schemeClr val="accent6"/>
        </a:solidFill>
      </dgm:spPr>
      <dgm:t>
        <a:bodyPr/>
        <a:lstStyle/>
        <a:p>
          <a:r>
            <a:rPr lang="ar-IQ" dirty="0">
              <a:solidFill>
                <a:schemeClr val="tx1"/>
              </a:solidFill>
            </a:rPr>
            <a:t>تكون منطقة الفصل صغيرة قدر الإمكان ومستوية وسليمة ونظيفة وخالية من الجروح والتجاويف</a:t>
          </a:r>
          <a:endParaRPr lang="en-US" dirty="0">
            <a:solidFill>
              <a:schemeClr val="tx1"/>
            </a:solidFill>
          </a:endParaRPr>
        </a:p>
      </dgm:t>
    </dgm:pt>
    <dgm:pt modelId="{BE7CB78F-28D0-48B9-BAA6-6E579413D7D9}" type="parTrans" cxnId="{344C02A9-A0DD-4619-ACBE-0FE94B166C91}">
      <dgm:prSet/>
      <dgm:spPr/>
      <dgm:t>
        <a:bodyPr/>
        <a:lstStyle/>
        <a:p>
          <a:endParaRPr lang="en-US"/>
        </a:p>
      </dgm:t>
    </dgm:pt>
    <dgm:pt modelId="{4E71E9AA-1C28-4FB1-A6C7-DF1B202E5935}" type="sibTrans" cxnId="{344C02A9-A0DD-4619-ACBE-0FE94B166C91}">
      <dgm:prSet/>
      <dgm:spPr/>
      <dgm:t>
        <a:bodyPr/>
        <a:lstStyle/>
        <a:p>
          <a:endParaRPr lang="en-US"/>
        </a:p>
      </dgm:t>
    </dgm:pt>
    <dgm:pt modelId="{BCECC2AE-7228-43EC-A773-12129FAB0F4E}">
      <dgm:prSet/>
      <dgm:spPr>
        <a:solidFill>
          <a:schemeClr val="accent6"/>
        </a:solidFill>
      </dgm:spPr>
      <dgm:t>
        <a:bodyPr/>
        <a:lstStyle/>
        <a:p>
          <a:r>
            <a:rPr lang="ar-IQ" dirty="0">
              <a:solidFill>
                <a:schemeClr val="tx1"/>
              </a:solidFill>
            </a:rPr>
            <a:t>أن تكون الفسائل ناضجة، ويدل على ذلك وجود الثمار عليها، أو تكوين فسائل عليها وهي موجودة على الأم وقطر جذعها 25-35 سم</a:t>
          </a:r>
          <a:endParaRPr lang="en-US" dirty="0">
            <a:solidFill>
              <a:schemeClr val="tx1"/>
            </a:solidFill>
          </a:endParaRPr>
        </a:p>
      </dgm:t>
    </dgm:pt>
    <dgm:pt modelId="{819C27A5-34F4-4B20-8AB2-F509BF5224DA}" type="parTrans" cxnId="{F2833DE6-FAEE-4962-825E-EA4194A70739}">
      <dgm:prSet/>
      <dgm:spPr/>
      <dgm:t>
        <a:bodyPr/>
        <a:lstStyle/>
        <a:p>
          <a:endParaRPr lang="en-US"/>
        </a:p>
      </dgm:t>
    </dgm:pt>
    <dgm:pt modelId="{6C142D7C-2F72-4B1E-AF84-EE06B6519EE2}" type="sibTrans" cxnId="{F2833DE6-FAEE-4962-825E-EA4194A70739}">
      <dgm:prSet/>
      <dgm:spPr/>
      <dgm:t>
        <a:bodyPr/>
        <a:lstStyle/>
        <a:p>
          <a:endParaRPr lang="en-US"/>
        </a:p>
      </dgm:t>
    </dgm:pt>
    <dgm:pt modelId="{AADDB309-BCE7-48B0-9ED1-C7E7944C39C8}" type="pres">
      <dgm:prSet presAssocID="{5737D10F-99B6-4DDC-923A-4AD51F4D9F34}" presName="hierChild1" presStyleCnt="0">
        <dgm:presLayoutVars>
          <dgm:orgChart val="1"/>
          <dgm:chPref val="1"/>
          <dgm:dir/>
          <dgm:animOne val="branch"/>
          <dgm:animLvl val="lvl"/>
          <dgm:resizeHandles/>
        </dgm:presLayoutVars>
      </dgm:prSet>
      <dgm:spPr/>
      <dgm:t>
        <a:bodyPr/>
        <a:lstStyle/>
        <a:p>
          <a:pPr rtl="1"/>
          <a:endParaRPr lang="ar-IQ"/>
        </a:p>
      </dgm:t>
    </dgm:pt>
    <dgm:pt modelId="{D5DFEC47-6640-494B-BB47-F0B3917DE23D}" type="pres">
      <dgm:prSet presAssocID="{C745E829-DE08-4C3C-98A1-B3060FB0A1BF}" presName="hierRoot1" presStyleCnt="0">
        <dgm:presLayoutVars>
          <dgm:hierBranch val="init"/>
        </dgm:presLayoutVars>
      </dgm:prSet>
      <dgm:spPr/>
    </dgm:pt>
    <dgm:pt modelId="{76D55302-FEAC-4F88-9F49-870AC02F58BD}" type="pres">
      <dgm:prSet presAssocID="{C745E829-DE08-4C3C-98A1-B3060FB0A1BF}" presName="rootComposite1" presStyleCnt="0"/>
      <dgm:spPr/>
    </dgm:pt>
    <dgm:pt modelId="{706D9DD8-AA11-42F5-89B6-CEA8E647CF8B}" type="pres">
      <dgm:prSet presAssocID="{C745E829-DE08-4C3C-98A1-B3060FB0A1BF}" presName="rootText1" presStyleLbl="node0" presStyleIdx="0" presStyleCnt="1" custScaleX="221987" custScaleY="316074">
        <dgm:presLayoutVars>
          <dgm:chPref val="3"/>
        </dgm:presLayoutVars>
      </dgm:prSet>
      <dgm:spPr/>
      <dgm:t>
        <a:bodyPr/>
        <a:lstStyle/>
        <a:p>
          <a:pPr rtl="1"/>
          <a:endParaRPr lang="ar-IQ"/>
        </a:p>
      </dgm:t>
    </dgm:pt>
    <dgm:pt modelId="{9F6C74E7-297F-422C-8AD9-E7C7B2EB9D78}" type="pres">
      <dgm:prSet presAssocID="{C745E829-DE08-4C3C-98A1-B3060FB0A1BF}" presName="rootConnector1" presStyleLbl="node1" presStyleIdx="0" presStyleCnt="0"/>
      <dgm:spPr/>
      <dgm:t>
        <a:bodyPr/>
        <a:lstStyle/>
        <a:p>
          <a:pPr rtl="1"/>
          <a:endParaRPr lang="ar-IQ"/>
        </a:p>
      </dgm:t>
    </dgm:pt>
    <dgm:pt modelId="{EE19AA65-B3FC-46DD-AF8C-B1FBDBBFE0B0}" type="pres">
      <dgm:prSet presAssocID="{C745E829-DE08-4C3C-98A1-B3060FB0A1BF}" presName="hierChild2" presStyleCnt="0"/>
      <dgm:spPr/>
    </dgm:pt>
    <dgm:pt modelId="{361B4B14-4032-40B8-8ECC-F151DA07B6D6}" type="pres">
      <dgm:prSet presAssocID="{819C27A5-34F4-4B20-8AB2-F509BF5224DA}" presName="Name37" presStyleLbl="parChTrans1D2" presStyleIdx="0" presStyleCnt="5"/>
      <dgm:spPr/>
      <dgm:t>
        <a:bodyPr/>
        <a:lstStyle/>
        <a:p>
          <a:pPr rtl="1"/>
          <a:endParaRPr lang="ar-IQ"/>
        </a:p>
      </dgm:t>
    </dgm:pt>
    <dgm:pt modelId="{CC77AB56-8C64-46CE-AEA9-0FC2454246B5}" type="pres">
      <dgm:prSet presAssocID="{BCECC2AE-7228-43EC-A773-12129FAB0F4E}" presName="hierRoot2" presStyleCnt="0">
        <dgm:presLayoutVars>
          <dgm:hierBranch val="init"/>
        </dgm:presLayoutVars>
      </dgm:prSet>
      <dgm:spPr/>
    </dgm:pt>
    <dgm:pt modelId="{A1980AAD-4355-44B3-8C45-2883EEA6CD2C}" type="pres">
      <dgm:prSet presAssocID="{BCECC2AE-7228-43EC-A773-12129FAB0F4E}" presName="rootComposite" presStyleCnt="0"/>
      <dgm:spPr/>
    </dgm:pt>
    <dgm:pt modelId="{C8813C43-3973-4B0A-B6D4-0503A5407BAB}" type="pres">
      <dgm:prSet presAssocID="{BCECC2AE-7228-43EC-A773-12129FAB0F4E}" presName="rootText" presStyleLbl="node2" presStyleIdx="0" presStyleCnt="4" custScaleX="174568" custScaleY="301228">
        <dgm:presLayoutVars>
          <dgm:chPref val="3"/>
        </dgm:presLayoutVars>
      </dgm:prSet>
      <dgm:spPr/>
      <dgm:t>
        <a:bodyPr/>
        <a:lstStyle/>
        <a:p>
          <a:pPr rtl="1"/>
          <a:endParaRPr lang="ar-IQ"/>
        </a:p>
      </dgm:t>
    </dgm:pt>
    <dgm:pt modelId="{5D8D3900-29B4-4585-9365-A8121A23D768}" type="pres">
      <dgm:prSet presAssocID="{BCECC2AE-7228-43EC-A773-12129FAB0F4E}" presName="rootConnector" presStyleLbl="node2" presStyleIdx="0" presStyleCnt="4"/>
      <dgm:spPr/>
      <dgm:t>
        <a:bodyPr/>
        <a:lstStyle/>
        <a:p>
          <a:pPr rtl="1"/>
          <a:endParaRPr lang="ar-IQ"/>
        </a:p>
      </dgm:t>
    </dgm:pt>
    <dgm:pt modelId="{8324B503-699D-43FA-AD32-B50C36DBB2A8}" type="pres">
      <dgm:prSet presAssocID="{BCECC2AE-7228-43EC-A773-12129FAB0F4E}" presName="hierChild4" presStyleCnt="0"/>
      <dgm:spPr/>
    </dgm:pt>
    <dgm:pt modelId="{34C75F54-1ABC-4222-BB48-1A99A9B63BA1}" type="pres">
      <dgm:prSet presAssocID="{BCECC2AE-7228-43EC-A773-12129FAB0F4E}" presName="hierChild5" presStyleCnt="0"/>
      <dgm:spPr/>
    </dgm:pt>
    <dgm:pt modelId="{B95AE0A1-C348-4F99-8024-A01E1DF2B687}" type="pres">
      <dgm:prSet presAssocID="{BE7CB78F-28D0-48B9-BAA6-6E579413D7D9}" presName="Name37" presStyleLbl="parChTrans1D2" presStyleIdx="1" presStyleCnt="5"/>
      <dgm:spPr/>
      <dgm:t>
        <a:bodyPr/>
        <a:lstStyle/>
        <a:p>
          <a:pPr rtl="1"/>
          <a:endParaRPr lang="ar-IQ"/>
        </a:p>
      </dgm:t>
    </dgm:pt>
    <dgm:pt modelId="{323BC85F-A193-44D0-99CE-8E2B2641444B}" type="pres">
      <dgm:prSet presAssocID="{A41EFDB0-7A7E-45E7-A274-B760C4BF4D06}" presName="hierRoot2" presStyleCnt="0">
        <dgm:presLayoutVars>
          <dgm:hierBranch val="init"/>
        </dgm:presLayoutVars>
      </dgm:prSet>
      <dgm:spPr/>
    </dgm:pt>
    <dgm:pt modelId="{4448EDCC-6852-4601-B748-8311F4AFCDBA}" type="pres">
      <dgm:prSet presAssocID="{A41EFDB0-7A7E-45E7-A274-B760C4BF4D06}" presName="rootComposite" presStyleCnt="0"/>
      <dgm:spPr/>
    </dgm:pt>
    <dgm:pt modelId="{9B98A599-6B42-44F6-A527-96BA86343F7B}" type="pres">
      <dgm:prSet presAssocID="{A41EFDB0-7A7E-45E7-A274-B760C4BF4D06}" presName="rootText" presStyleLbl="node2" presStyleIdx="1" presStyleCnt="4" custScaleX="138128" custScaleY="292109">
        <dgm:presLayoutVars>
          <dgm:chPref val="3"/>
        </dgm:presLayoutVars>
      </dgm:prSet>
      <dgm:spPr/>
      <dgm:t>
        <a:bodyPr/>
        <a:lstStyle/>
        <a:p>
          <a:pPr rtl="1"/>
          <a:endParaRPr lang="ar-IQ"/>
        </a:p>
      </dgm:t>
    </dgm:pt>
    <dgm:pt modelId="{9A4EBA38-C8AE-42B5-8679-B51858BA5374}" type="pres">
      <dgm:prSet presAssocID="{A41EFDB0-7A7E-45E7-A274-B760C4BF4D06}" presName="rootConnector" presStyleLbl="node2" presStyleIdx="1" presStyleCnt="4"/>
      <dgm:spPr/>
      <dgm:t>
        <a:bodyPr/>
        <a:lstStyle/>
        <a:p>
          <a:pPr rtl="1"/>
          <a:endParaRPr lang="ar-IQ"/>
        </a:p>
      </dgm:t>
    </dgm:pt>
    <dgm:pt modelId="{9BFD9E2B-2DB1-4540-A06C-BE438BB3F001}" type="pres">
      <dgm:prSet presAssocID="{A41EFDB0-7A7E-45E7-A274-B760C4BF4D06}" presName="hierChild4" presStyleCnt="0"/>
      <dgm:spPr/>
    </dgm:pt>
    <dgm:pt modelId="{99D70FA1-8645-442B-8B37-9B0E5376FBE3}" type="pres">
      <dgm:prSet presAssocID="{A41EFDB0-7A7E-45E7-A274-B760C4BF4D06}" presName="hierChild5" presStyleCnt="0"/>
      <dgm:spPr/>
    </dgm:pt>
    <dgm:pt modelId="{AF41438B-FDDF-4231-80CB-5850ED8C1AAE}" type="pres">
      <dgm:prSet presAssocID="{A91A0F83-369A-4E17-A56C-37032119C1EB}" presName="Name37" presStyleLbl="parChTrans1D2" presStyleIdx="2" presStyleCnt="5"/>
      <dgm:spPr/>
      <dgm:t>
        <a:bodyPr/>
        <a:lstStyle/>
        <a:p>
          <a:pPr rtl="1"/>
          <a:endParaRPr lang="ar-IQ"/>
        </a:p>
      </dgm:t>
    </dgm:pt>
    <dgm:pt modelId="{0265BEAB-9583-4450-9BD5-A12E932CD225}" type="pres">
      <dgm:prSet presAssocID="{FAE985E2-731A-4847-85FB-D560528A83A3}" presName="hierRoot2" presStyleCnt="0">
        <dgm:presLayoutVars>
          <dgm:hierBranch val="init"/>
        </dgm:presLayoutVars>
      </dgm:prSet>
      <dgm:spPr/>
    </dgm:pt>
    <dgm:pt modelId="{265B775A-5FB9-4843-B900-20105173A234}" type="pres">
      <dgm:prSet presAssocID="{FAE985E2-731A-4847-85FB-D560528A83A3}" presName="rootComposite" presStyleCnt="0"/>
      <dgm:spPr/>
    </dgm:pt>
    <dgm:pt modelId="{C574A06C-3B14-4B35-B25A-237949560E35}" type="pres">
      <dgm:prSet presAssocID="{FAE985E2-731A-4847-85FB-D560528A83A3}" presName="rootText" presStyleLbl="node2" presStyleIdx="2" presStyleCnt="4" custScaleX="99560" custScaleY="282990">
        <dgm:presLayoutVars>
          <dgm:chPref val="3"/>
        </dgm:presLayoutVars>
      </dgm:prSet>
      <dgm:spPr/>
      <dgm:t>
        <a:bodyPr/>
        <a:lstStyle/>
        <a:p>
          <a:pPr rtl="1"/>
          <a:endParaRPr lang="ar-IQ"/>
        </a:p>
      </dgm:t>
    </dgm:pt>
    <dgm:pt modelId="{2DBC5901-97BF-4677-A684-E77AC34D3ED8}" type="pres">
      <dgm:prSet presAssocID="{FAE985E2-731A-4847-85FB-D560528A83A3}" presName="rootConnector" presStyleLbl="node2" presStyleIdx="2" presStyleCnt="4"/>
      <dgm:spPr/>
      <dgm:t>
        <a:bodyPr/>
        <a:lstStyle/>
        <a:p>
          <a:pPr rtl="1"/>
          <a:endParaRPr lang="ar-IQ"/>
        </a:p>
      </dgm:t>
    </dgm:pt>
    <dgm:pt modelId="{0884C565-ADBC-4FFF-9EAD-00CED3B3A258}" type="pres">
      <dgm:prSet presAssocID="{FAE985E2-731A-4847-85FB-D560528A83A3}" presName="hierChild4" presStyleCnt="0"/>
      <dgm:spPr/>
    </dgm:pt>
    <dgm:pt modelId="{D14C789E-4CFF-472B-AD2D-C7401E3580AF}" type="pres">
      <dgm:prSet presAssocID="{FAE985E2-731A-4847-85FB-D560528A83A3}" presName="hierChild5" presStyleCnt="0"/>
      <dgm:spPr/>
    </dgm:pt>
    <dgm:pt modelId="{88D30DBE-0E87-4CC0-85BD-E23E5DC42C20}" type="pres">
      <dgm:prSet presAssocID="{97D53357-A3C6-4B0D-B9C3-7FEF6E6056EA}" presName="Name37" presStyleLbl="parChTrans1D2" presStyleIdx="3" presStyleCnt="5"/>
      <dgm:spPr/>
      <dgm:t>
        <a:bodyPr/>
        <a:lstStyle/>
        <a:p>
          <a:pPr rtl="1"/>
          <a:endParaRPr lang="ar-IQ"/>
        </a:p>
      </dgm:t>
    </dgm:pt>
    <dgm:pt modelId="{8298AD81-6BDA-443E-9182-CC06BE4E1EC7}" type="pres">
      <dgm:prSet presAssocID="{F15E02AC-7255-4900-B827-31FFA7C3FF9C}" presName="hierRoot2" presStyleCnt="0">
        <dgm:presLayoutVars>
          <dgm:hierBranch val="init"/>
        </dgm:presLayoutVars>
      </dgm:prSet>
      <dgm:spPr/>
    </dgm:pt>
    <dgm:pt modelId="{0583587C-ED0A-40DF-89BC-A3A1B9CAB67C}" type="pres">
      <dgm:prSet presAssocID="{F15E02AC-7255-4900-B827-31FFA7C3FF9C}" presName="rootComposite" presStyleCnt="0"/>
      <dgm:spPr/>
    </dgm:pt>
    <dgm:pt modelId="{486766FC-988F-4AFD-AF59-E7EE7607F39D}" type="pres">
      <dgm:prSet presAssocID="{F15E02AC-7255-4900-B827-31FFA7C3FF9C}" presName="rootText" presStyleLbl="node2" presStyleIdx="3" presStyleCnt="4" custScaleX="135643" custScaleY="243636">
        <dgm:presLayoutVars>
          <dgm:chPref val="3"/>
        </dgm:presLayoutVars>
      </dgm:prSet>
      <dgm:spPr/>
      <dgm:t>
        <a:bodyPr/>
        <a:lstStyle/>
        <a:p>
          <a:pPr rtl="1"/>
          <a:endParaRPr lang="ar-IQ"/>
        </a:p>
      </dgm:t>
    </dgm:pt>
    <dgm:pt modelId="{D26F80F3-66EF-4003-95AC-88161CB757E8}" type="pres">
      <dgm:prSet presAssocID="{F15E02AC-7255-4900-B827-31FFA7C3FF9C}" presName="rootConnector" presStyleLbl="node2" presStyleIdx="3" presStyleCnt="4"/>
      <dgm:spPr/>
      <dgm:t>
        <a:bodyPr/>
        <a:lstStyle/>
        <a:p>
          <a:pPr rtl="1"/>
          <a:endParaRPr lang="ar-IQ"/>
        </a:p>
      </dgm:t>
    </dgm:pt>
    <dgm:pt modelId="{E395E0BF-ECE4-42EF-BDF9-A51933D30D76}" type="pres">
      <dgm:prSet presAssocID="{F15E02AC-7255-4900-B827-31FFA7C3FF9C}" presName="hierChild4" presStyleCnt="0"/>
      <dgm:spPr/>
    </dgm:pt>
    <dgm:pt modelId="{250CA5A6-3422-40FF-9696-565910210F6D}" type="pres">
      <dgm:prSet presAssocID="{F15E02AC-7255-4900-B827-31FFA7C3FF9C}" presName="hierChild5" presStyleCnt="0"/>
      <dgm:spPr/>
    </dgm:pt>
    <dgm:pt modelId="{121BC5BC-4A9B-4B99-95B6-89E081C7BF0A}" type="pres">
      <dgm:prSet presAssocID="{C745E829-DE08-4C3C-98A1-B3060FB0A1BF}" presName="hierChild3" presStyleCnt="0"/>
      <dgm:spPr/>
    </dgm:pt>
    <dgm:pt modelId="{562D8649-9DA6-4936-94E5-A4729695572C}" type="pres">
      <dgm:prSet presAssocID="{373428C6-B021-4DAF-9F2B-299EE5B4426B}" presName="Name111" presStyleLbl="parChTrans1D2" presStyleIdx="4" presStyleCnt="5"/>
      <dgm:spPr/>
      <dgm:t>
        <a:bodyPr/>
        <a:lstStyle/>
        <a:p>
          <a:pPr rtl="1"/>
          <a:endParaRPr lang="ar-IQ"/>
        </a:p>
      </dgm:t>
    </dgm:pt>
    <dgm:pt modelId="{B433418E-E77D-4686-A828-499468B6C7F8}" type="pres">
      <dgm:prSet presAssocID="{10F76813-891C-419D-8FB7-AEE90254B6D7}" presName="hierRoot3" presStyleCnt="0">
        <dgm:presLayoutVars>
          <dgm:hierBranch val="init"/>
        </dgm:presLayoutVars>
      </dgm:prSet>
      <dgm:spPr/>
    </dgm:pt>
    <dgm:pt modelId="{0AA31840-94E5-4D54-B7B6-6794874ECAA4}" type="pres">
      <dgm:prSet presAssocID="{10F76813-891C-419D-8FB7-AEE90254B6D7}" presName="rootComposite3" presStyleCnt="0"/>
      <dgm:spPr/>
    </dgm:pt>
    <dgm:pt modelId="{14B4A037-D7E1-427C-B42A-AA5B045A672D}" type="pres">
      <dgm:prSet presAssocID="{10F76813-891C-419D-8FB7-AEE90254B6D7}" presName="rootText3" presStyleLbl="asst1" presStyleIdx="0" presStyleCnt="1" custScaleX="195703" custScaleY="212320">
        <dgm:presLayoutVars>
          <dgm:chPref val="3"/>
        </dgm:presLayoutVars>
      </dgm:prSet>
      <dgm:spPr/>
      <dgm:t>
        <a:bodyPr/>
        <a:lstStyle/>
        <a:p>
          <a:pPr rtl="1"/>
          <a:endParaRPr lang="ar-IQ"/>
        </a:p>
      </dgm:t>
    </dgm:pt>
    <dgm:pt modelId="{7D3F337D-19C6-4163-B6A9-AC2D75D876F8}" type="pres">
      <dgm:prSet presAssocID="{10F76813-891C-419D-8FB7-AEE90254B6D7}" presName="rootConnector3" presStyleLbl="asst1" presStyleIdx="0" presStyleCnt="1"/>
      <dgm:spPr/>
      <dgm:t>
        <a:bodyPr/>
        <a:lstStyle/>
        <a:p>
          <a:pPr rtl="1"/>
          <a:endParaRPr lang="ar-IQ"/>
        </a:p>
      </dgm:t>
    </dgm:pt>
    <dgm:pt modelId="{21FE65D6-876B-44B2-9072-2194C4D50A84}" type="pres">
      <dgm:prSet presAssocID="{10F76813-891C-419D-8FB7-AEE90254B6D7}" presName="hierChild6" presStyleCnt="0"/>
      <dgm:spPr/>
    </dgm:pt>
    <dgm:pt modelId="{223AACD3-E5F8-4E0E-9A4D-C8AFE854AC42}" type="pres">
      <dgm:prSet presAssocID="{10F76813-891C-419D-8FB7-AEE90254B6D7}" presName="hierChild7" presStyleCnt="0"/>
      <dgm:spPr/>
    </dgm:pt>
  </dgm:ptLst>
  <dgm:cxnLst>
    <dgm:cxn modelId="{A2847FA2-04B4-4D2B-BBBE-7F41396F63B4}" type="presOf" srcId="{A41EFDB0-7A7E-45E7-A274-B760C4BF4D06}" destId="{9B98A599-6B42-44F6-A527-96BA86343F7B}" srcOrd="0" destOrd="0" presId="urn:microsoft.com/office/officeart/2005/8/layout/orgChart1"/>
    <dgm:cxn modelId="{CF9EDB7A-EBFE-4B34-955B-93E2352E9CC6}" type="presOf" srcId="{C745E829-DE08-4C3C-98A1-B3060FB0A1BF}" destId="{706D9DD8-AA11-42F5-89B6-CEA8E647CF8B}" srcOrd="0" destOrd="0" presId="urn:microsoft.com/office/officeart/2005/8/layout/orgChart1"/>
    <dgm:cxn modelId="{49F42157-8BE1-49DD-A4C2-063772FCA87B}" srcId="{C745E829-DE08-4C3C-98A1-B3060FB0A1BF}" destId="{F15E02AC-7255-4900-B827-31FFA7C3FF9C}" srcOrd="4" destOrd="0" parTransId="{97D53357-A3C6-4B0D-B9C3-7FEF6E6056EA}" sibTransId="{1E6F2905-2772-41FE-882C-F74548BA1CD9}"/>
    <dgm:cxn modelId="{E3C919DE-6242-4277-891C-032370B881A2}" type="presOf" srcId="{C745E829-DE08-4C3C-98A1-B3060FB0A1BF}" destId="{9F6C74E7-297F-422C-8AD9-E7C7B2EB9D78}" srcOrd="1" destOrd="0" presId="urn:microsoft.com/office/officeart/2005/8/layout/orgChart1"/>
    <dgm:cxn modelId="{3841EEB6-3BB0-48F9-8C10-D6CDF5EBAE66}" type="presOf" srcId="{BCECC2AE-7228-43EC-A773-12129FAB0F4E}" destId="{5D8D3900-29B4-4585-9365-A8121A23D768}" srcOrd="1" destOrd="0" presId="urn:microsoft.com/office/officeart/2005/8/layout/orgChart1"/>
    <dgm:cxn modelId="{37737A25-4969-4D76-964D-F2BDEE0F3DF2}" type="presOf" srcId="{A41EFDB0-7A7E-45E7-A274-B760C4BF4D06}" destId="{9A4EBA38-C8AE-42B5-8679-B51858BA5374}" srcOrd="1" destOrd="0" presId="urn:microsoft.com/office/officeart/2005/8/layout/orgChart1"/>
    <dgm:cxn modelId="{EE3DD4CA-702D-49C7-8BF7-70DCC48A71B5}" type="presOf" srcId="{5737D10F-99B6-4DDC-923A-4AD51F4D9F34}" destId="{AADDB309-BCE7-48B0-9ED1-C7E7944C39C8}" srcOrd="0" destOrd="0" presId="urn:microsoft.com/office/officeart/2005/8/layout/orgChart1"/>
    <dgm:cxn modelId="{73BA43CD-D3D2-4DC4-BB92-2B6B64408D0A}" type="presOf" srcId="{FAE985E2-731A-4847-85FB-D560528A83A3}" destId="{2DBC5901-97BF-4677-A684-E77AC34D3ED8}" srcOrd="1" destOrd="0" presId="urn:microsoft.com/office/officeart/2005/8/layout/orgChart1"/>
    <dgm:cxn modelId="{344C02A9-A0DD-4619-ACBE-0FE94B166C91}" srcId="{C745E829-DE08-4C3C-98A1-B3060FB0A1BF}" destId="{A41EFDB0-7A7E-45E7-A274-B760C4BF4D06}" srcOrd="2" destOrd="0" parTransId="{BE7CB78F-28D0-48B9-BAA6-6E579413D7D9}" sibTransId="{4E71E9AA-1C28-4FB1-A6C7-DF1B202E5935}"/>
    <dgm:cxn modelId="{38493181-6D55-46CE-8036-344522BF2FA6}" type="presOf" srcId="{BCECC2AE-7228-43EC-A773-12129FAB0F4E}" destId="{C8813C43-3973-4B0A-B6D4-0503A5407BAB}" srcOrd="0" destOrd="0" presId="urn:microsoft.com/office/officeart/2005/8/layout/orgChart1"/>
    <dgm:cxn modelId="{F224C420-54F0-4BD8-98C7-DD4A11C0B5E1}" type="presOf" srcId="{819C27A5-34F4-4B20-8AB2-F509BF5224DA}" destId="{361B4B14-4032-40B8-8ECC-F151DA07B6D6}" srcOrd="0" destOrd="0" presId="urn:microsoft.com/office/officeart/2005/8/layout/orgChart1"/>
    <dgm:cxn modelId="{A1AF6017-B3FF-4B90-9746-13E3AF98B697}" srcId="{5737D10F-99B6-4DDC-923A-4AD51F4D9F34}" destId="{C745E829-DE08-4C3C-98A1-B3060FB0A1BF}" srcOrd="0" destOrd="0" parTransId="{DF2B487F-9C8E-433E-8B35-8B74D7D1DC7C}" sibTransId="{E070C892-0A24-49DF-98D9-779847989AFC}"/>
    <dgm:cxn modelId="{F2833DE6-FAEE-4962-825E-EA4194A70739}" srcId="{C745E829-DE08-4C3C-98A1-B3060FB0A1BF}" destId="{BCECC2AE-7228-43EC-A773-12129FAB0F4E}" srcOrd="1" destOrd="0" parTransId="{819C27A5-34F4-4B20-8AB2-F509BF5224DA}" sibTransId="{6C142D7C-2F72-4B1E-AF84-EE06B6519EE2}"/>
    <dgm:cxn modelId="{1A3709B3-9821-4F26-B9BB-37A4A7542607}" srcId="{C745E829-DE08-4C3C-98A1-B3060FB0A1BF}" destId="{FAE985E2-731A-4847-85FB-D560528A83A3}" srcOrd="3" destOrd="0" parTransId="{A91A0F83-369A-4E17-A56C-37032119C1EB}" sibTransId="{4EEA7E00-165D-4C34-8860-C10DB68501DA}"/>
    <dgm:cxn modelId="{9FC163FF-8E64-4C06-A3D5-BFC997390CC0}" srcId="{C745E829-DE08-4C3C-98A1-B3060FB0A1BF}" destId="{10F76813-891C-419D-8FB7-AEE90254B6D7}" srcOrd="0" destOrd="0" parTransId="{373428C6-B021-4DAF-9F2B-299EE5B4426B}" sibTransId="{8CD37206-3409-41E1-B0DF-08A2F2F15C56}"/>
    <dgm:cxn modelId="{99C8E525-496C-46FB-92AF-A5DFA337E0A4}" type="presOf" srcId="{97D53357-A3C6-4B0D-B9C3-7FEF6E6056EA}" destId="{88D30DBE-0E87-4CC0-85BD-E23E5DC42C20}" srcOrd="0" destOrd="0" presId="urn:microsoft.com/office/officeart/2005/8/layout/orgChart1"/>
    <dgm:cxn modelId="{52AD8FC3-2F37-45EC-9734-48CDA5E6D44E}" type="presOf" srcId="{A91A0F83-369A-4E17-A56C-37032119C1EB}" destId="{AF41438B-FDDF-4231-80CB-5850ED8C1AAE}" srcOrd="0" destOrd="0" presId="urn:microsoft.com/office/officeart/2005/8/layout/orgChart1"/>
    <dgm:cxn modelId="{D77FD386-F359-4A42-BE0C-1B4B0A0F8254}" type="presOf" srcId="{373428C6-B021-4DAF-9F2B-299EE5B4426B}" destId="{562D8649-9DA6-4936-94E5-A4729695572C}" srcOrd="0" destOrd="0" presId="urn:microsoft.com/office/officeart/2005/8/layout/orgChart1"/>
    <dgm:cxn modelId="{84AC49F5-B2A9-4F87-863A-7D7368265FC6}" type="presOf" srcId="{FAE985E2-731A-4847-85FB-D560528A83A3}" destId="{C574A06C-3B14-4B35-B25A-237949560E35}" srcOrd="0" destOrd="0" presId="urn:microsoft.com/office/officeart/2005/8/layout/orgChart1"/>
    <dgm:cxn modelId="{C33DE1BB-14AD-406E-8ECC-2CBF88B27660}" type="presOf" srcId="{10F76813-891C-419D-8FB7-AEE90254B6D7}" destId="{14B4A037-D7E1-427C-B42A-AA5B045A672D}" srcOrd="0" destOrd="0" presId="urn:microsoft.com/office/officeart/2005/8/layout/orgChart1"/>
    <dgm:cxn modelId="{2E0EA83D-CFF4-4631-BA76-06A46787B16A}" type="presOf" srcId="{F15E02AC-7255-4900-B827-31FFA7C3FF9C}" destId="{D26F80F3-66EF-4003-95AC-88161CB757E8}" srcOrd="1" destOrd="0" presId="urn:microsoft.com/office/officeart/2005/8/layout/orgChart1"/>
    <dgm:cxn modelId="{B64A66A0-02B9-45E4-AFFD-48576EB8F101}" type="presOf" srcId="{BE7CB78F-28D0-48B9-BAA6-6E579413D7D9}" destId="{B95AE0A1-C348-4F99-8024-A01E1DF2B687}" srcOrd="0" destOrd="0" presId="urn:microsoft.com/office/officeart/2005/8/layout/orgChart1"/>
    <dgm:cxn modelId="{A3F2535A-43BC-4E7D-B9BD-06EE9A34530E}" type="presOf" srcId="{F15E02AC-7255-4900-B827-31FFA7C3FF9C}" destId="{486766FC-988F-4AFD-AF59-E7EE7607F39D}" srcOrd="0" destOrd="0" presId="urn:microsoft.com/office/officeart/2005/8/layout/orgChart1"/>
    <dgm:cxn modelId="{1811A8CF-A709-4EAE-BC0F-A508FFEAA3A6}" type="presOf" srcId="{10F76813-891C-419D-8FB7-AEE90254B6D7}" destId="{7D3F337D-19C6-4163-B6A9-AC2D75D876F8}" srcOrd="1" destOrd="0" presId="urn:microsoft.com/office/officeart/2005/8/layout/orgChart1"/>
    <dgm:cxn modelId="{1B1CF1E4-A41D-4A05-813F-6762A2F1AE07}" type="presParOf" srcId="{AADDB309-BCE7-48B0-9ED1-C7E7944C39C8}" destId="{D5DFEC47-6640-494B-BB47-F0B3917DE23D}" srcOrd="0" destOrd="0" presId="urn:microsoft.com/office/officeart/2005/8/layout/orgChart1"/>
    <dgm:cxn modelId="{E7638B2E-3FA2-4C22-A83C-AB79E18E0370}" type="presParOf" srcId="{D5DFEC47-6640-494B-BB47-F0B3917DE23D}" destId="{76D55302-FEAC-4F88-9F49-870AC02F58BD}" srcOrd="0" destOrd="0" presId="urn:microsoft.com/office/officeart/2005/8/layout/orgChart1"/>
    <dgm:cxn modelId="{B99FF9F3-4B6F-42EF-A942-07F002A8D6C4}" type="presParOf" srcId="{76D55302-FEAC-4F88-9F49-870AC02F58BD}" destId="{706D9DD8-AA11-42F5-89B6-CEA8E647CF8B}" srcOrd="0" destOrd="0" presId="urn:microsoft.com/office/officeart/2005/8/layout/orgChart1"/>
    <dgm:cxn modelId="{5D7D5B63-C286-49F8-8C13-0DDBCB711535}" type="presParOf" srcId="{76D55302-FEAC-4F88-9F49-870AC02F58BD}" destId="{9F6C74E7-297F-422C-8AD9-E7C7B2EB9D78}" srcOrd="1" destOrd="0" presId="urn:microsoft.com/office/officeart/2005/8/layout/orgChart1"/>
    <dgm:cxn modelId="{AEFAF62D-1A1F-4718-ACBB-5FAF138C5031}" type="presParOf" srcId="{D5DFEC47-6640-494B-BB47-F0B3917DE23D}" destId="{EE19AA65-B3FC-46DD-AF8C-B1FBDBBFE0B0}" srcOrd="1" destOrd="0" presId="urn:microsoft.com/office/officeart/2005/8/layout/orgChart1"/>
    <dgm:cxn modelId="{AADA61F6-10F2-4D4A-9689-9E1F0636E9F0}" type="presParOf" srcId="{EE19AA65-B3FC-46DD-AF8C-B1FBDBBFE0B0}" destId="{361B4B14-4032-40B8-8ECC-F151DA07B6D6}" srcOrd="0" destOrd="0" presId="urn:microsoft.com/office/officeart/2005/8/layout/orgChart1"/>
    <dgm:cxn modelId="{9F12E333-C768-410F-A741-234AF4E3902F}" type="presParOf" srcId="{EE19AA65-B3FC-46DD-AF8C-B1FBDBBFE0B0}" destId="{CC77AB56-8C64-46CE-AEA9-0FC2454246B5}" srcOrd="1" destOrd="0" presId="urn:microsoft.com/office/officeart/2005/8/layout/orgChart1"/>
    <dgm:cxn modelId="{E7B8CD67-ECD2-472D-8519-5BEB85568F3E}" type="presParOf" srcId="{CC77AB56-8C64-46CE-AEA9-0FC2454246B5}" destId="{A1980AAD-4355-44B3-8C45-2883EEA6CD2C}" srcOrd="0" destOrd="0" presId="urn:microsoft.com/office/officeart/2005/8/layout/orgChart1"/>
    <dgm:cxn modelId="{BE95C076-C7CC-4518-BEB9-7B1155917429}" type="presParOf" srcId="{A1980AAD-4355-44B3-8C45-2883EEA6CD2C}" destId="{C8813C43-3973-4B0A-B6D4-0503A5407BAB}" srcOrd="0" destOrd="0" presId="urn:microsoft.com/office/officeart/2005/8/layout/orgChart1"/>
    <dgm:cxn modelId="{6B22AC09-AAB7-4206-AA52-E85496406546}" type="presParOf" srcId="{A1980AAD-4355-44B3-8C45-2883EEA6CD2C}" destId="{5D8D3900-29B4-4585-9365-A8121A23D768}" srcOrd="1" destOrd="0" presId="urn:microsoft.com/office/officeart/2005/8/layout/orgChart1"/>
    <dgm:cxn modelId="{5578854F-816A-4121-B5D1-29644576D783}" type="presParOf" srcId="{CC77AB56-8C64-46CE-AEA9-0FC2454246B5}" destId="{8324B503-699D-43FA-AD32-B50C36DBB2A8}" srcOrd="1" destOrd="0" presId="urn:microsoft.com/office/officeart/2005/8/layout/orgChart1"/>
    <dgm:cxn modelId="{584B10F5-6E42-4985-92E8-48CAFDE147AE}" type="presParOf" srcId="{CC77AB56-8C64-46CE-AEA9-0FC2454246B5}" destId="{34C75F54-1ABC-4222-BB48-1A99A9B63BA1}" srcOrd="2" destOrd="0" presId="urn:microsoft.com/office/officeart/2005/8/layout/orgChart1"/>
    <dgm:cxn modelId="{99D5BDB1-D9AD-44C5-B278-0FAD84AD9811}" type="presParOf" srcId="{EE19AA65-B3FC-46DD-AF8C-B1FBDBBFE0B0}" destId="{B95AE0A1-C348-4F99-8024-A01E1DF2B687}" srcOrd="2" destOrd="0" presId="urn:microsoft.com/office/officeart/2005/8/layout/orgChart1"/>
    <dgm:cxn modelId="{ADD72F32-AE54-45FB-AF0E-7B973B2F5A4B}" type="presParOf" srcId="{EE19AA65-B3FC-46DD-AF8C-B1FBDBBFE0B0}" destId="{323BC85F-A193-44D0-99CE-8E2B2641444B}" srcOrd="3" destOrd="0" presId="urn:microsoft.com/office/officeart/2005/8/layout/orgChart1"/>
    <dgm:cxn modelId="{C0763D31-FCDF-4E15-9C45-2BE49690F246}" type="presParOf" srcId="{323BC85F-A193-44D0-99CE-8E2B2641444B}" destId="{4448EDCC-6852-4601-B748-8311F4AFCDBA}" srcOrd="0" destOrd="0" presId="urn:microsoft.com/office/officeart/2005/8/layout/orgChart1"/>
    <dgm:cxn modelId="{FC9D8399-53D5-409E-9164-D6010BF4104D}" type="presParOf" srcId="{4448EDCC-6852-4601-B748-8311F4AFCDBA}" destId="{9B98A599-6B42-44F6-A527-96BA86343F7B}" srcOrd="0" destOrd="0" presId="urn:microsoft.com/office/officeart/2005/8/layout/orgChart1"/>
    <dgm:cxn modelId="{AED81708-A13A-4A09-BE23-3EE79BD423C1}" type="presParOf" srcId="{4448EDCC-6852-4601-B748-8311F4AFCDBA}" destId="{9A4EBA38-C8AE-42B5-8679-B51858BA5374}" srcOrd="1" destOrd="0" presId="urn:microsoft.com/office/officeart/2005/8/layout/orgChart1"/>
    <dgm:cxn modelId="{726DA663-86CE-4B61-9B76-6E59AAF3D6C2}" type="presParOf" srcId="{323BC85F-A193-44D0-99CE-8E2B2641444B}" destId="{9BFD9E2B-2DB1-4540-A06C-BE438BB3F001}" srcOrd="1" destOrd="0" presId="urn:microsoft.com/office/officeart/2005/8/layout/orgChart1"/>
    <dgm:cxn modelId="{26FDF515-FBF0-4B12-8DFD-3B8C3ABBB46A}" type="presParOf" srcId="{323BC85F-A193-44D0-99CE-8E2B2641444B}" destId="{99D70FA1-8645-442B-8B37-9B0E5376FBE3}" srcOrd="2" destOrd="0" presId="urn:microsoft.com/office/officeart/2005/8/layout/orgChart1"/>
    <dgm:cxn modelId="{543377EA-9EF1-46F4-A315-64482735ACF0}" type="presParOf" srcId="{EE19AA65-B3FC-46DD-AF8C-B1FBDBBFE0B0}" destId="{AF41438B-FDDF-4231-80CB-5850ED8C1AAE}" srcOrd="4" destOrd="0" presId="urn:microsoft.com/office/officeart/2005/8/layout/orgChart1"/>
    <dgm:cxn modelId="{58D48287-6473-4686-B51A-BEC5D7B4BA68}" type="presParOf" srcId="{EE19AA65-B3FC-46DD-AF8C-B1FBDBBFE0B0}" destId="{0265BEAB-9583-4450-9BD5-A12E932CD225}" srcOrd="5" destOrd="0" presId="urn:microsoft.com/office/officeart/2005/8/layout/orgChart1"/>
    <dgm:cxn modelId="{9501A08F-0729-42A4-A43F-4A7A041D9C27}" type="presParOf" srcId="{0265BEAB-9583-4450-9BD5-A12E932CD225}" destId="{265B775A-5FB9-4843-B900-20105173A234}" srcOrd="0" destOrd="0" presId="urn:microsoft.com/office/officeart/2005/8/layout/orgChart1"/>
    <dgm:cxn modelId="{E43970B5-F035-4CC0-8922-8E08EFFC94F6}" type="presParOf" srcId="{265B775A-5FB9-4843-B900-20105173A234}" destId="{C574A06C-3B14-4B35-B25A-237949560E35}" srcOrd="0" destOrd="0" presId="urn:microsoft.com/office/officeart/2005/8/layout/orgChart1"/>
    <dgm:cxn modelId="{4A4FEBEC-4C0C-4AD3-85F9-EEDD101C011F}" type="presParOf" srcId="{265B775A-5FB9-4843-B900-20105173A234}" destId="{2DBC5901-97BF-4677-A684-E77AC34D3ED8}" srcOrd="1" destOrd="0" presId="urn:microsoft.com/office/officeart/2005/8/layout/orgChart1"/>
    <dgm:cxn modelId="{86EA2EEA-763B-41F5-956F-30D0164C6087}" type="presParOf" srcId="{0265BEAB-9583-4450-9BD5-A12E932CD225}" destId="{0884C565-ADBC-4FFF-9EAD-00CED3B3A258}" srcOrd="1" destOrd="0" presId="urn:microsoft.com/office/officeart/2005/8/layout/orgChart1"/>
    <dgm:cxn modelId="{9043499B-1E02-435D-B96C-C2AC3B9F2B5E}" type="presParOf" srcId="{0265BEAB-9583-4450-9BD5-A12E932CD225}" destId="{D14C789E-4CFF-472B-AD2D-C7401E3580AF}" srcOrd="2" destOrd="0" presId="urn:microsoft.com/office/officeart/2005/8/layout/orgChart1"/>
    <dgm:cxn modelId="{919D84D3-B0CA-445E-B8FA-F75603825641}" type="presParOf" srcId="{EE19AA65-B3FC-46DD-AF8C-B1FBDBBFE0B0}" destId="{88D30DBE-0E87-4CC0-85BD-E23E5DC42C20}" srcOrd="6" destOrd="0" presId="urn:microsoft.com/office/officeart/2005/8/layout/orgChart1"/>
    <dgm:cxn modelId="{A03B37DA-D868-4CCF-AED2-D680219F0A23}" type="presParOf" srcId="{EE19AA65-B3FC-46DD-AF8C-B1FBDBBFE0B0}" destId="{8298AD81-6BDA-443E-9182-CC06BE4E1EC7}" srcOrd="7" destOrd="0" presId="urn:microsoft.com/office/officeart/2005/8/layout/orgChart1"/>
    <dgm:cxn modelId="{3F3D2A10-D6E0-430F-9611-73BFE892E851}" type="presParOf" srcId="{8298AD81-6BDA-443E-9182-CC06BE4E1EC7}" destId="{0583587C-ED0A-40DF-89BC-A3A1B9CAB67C}" srcOrd="0" destOrd="0" presId="urn:microsoft.com/office/officeart/2005/8/layout/orgChart1"/>
    <dgm:cxn modelId="{AB849F15-2CB9-48CE-B00E-6ABF39E539CC}" type="presParOf" srcId="{0583587C-ED0A-40DF-89BC-A3A1B9CAB67C}" destId="{486766FC-988F-4AFD-AF59-E7EE7607F39D}" srcOrd="0" destOrd="0" presId="urn:microsoft.com/office/officeart/2005/8/layout/orgChart1"/>
    <dgm:cxn modelId="{56DF29E7-671D-482F-8EAD-507CE1EE2A21}" type="presParOf" srcId="{0583587C-ED0A-40DF-89BC-A3A1B9CAB67C}" destId="{D26F80F3-66EF-4003-95AC-88161CB757E8}" srcOrd="1" destOrd="0" presId="urn:microsoft.com/office/officeart/2005/8/layout/orgChart1"/>
    <dgm:cxn modelId="{B8377997-1B0C-49D4-AD64-EE477816EEFB}" type="presParOf" srcId="{8298AD81-6BDA-443E-9182-CC06BE4E1EC7}" destId="{E395E0BF-ECE4-42EF-BDF9-A51933D30D76}" srcOrd="1" destOrd="0" presId="urn:microsoft.com/office/officeart/2005/8/layout/orgChart1"/>
    <dgm:cxn modelId="{52702C27-2DCB-4427-BC0E-20C69D62FA1E}" type="presParOf" srcId="{8298AD81-6BDA-443E-9182-CC06BE4E1EC7}" destId="{250CA5A6-3422-40FF-9696-565910210F6D}" srcOrd="2" destOrd="0" presId="urn:microsoft.com/office/officeart/2005/8/layout/orgChart1"/>
    <dgm:cxn modelId="{1BE7E35C-83FF-48DB-8E74-196505EC5AA2}" type="presParOf" srcId="{D5DFEC47-6640-494B-BB47-F0B3917DE23D}" destId="{121BC5BC-4A9B-4B99-95B6-89E081C7BF0A}" srcOrd="2" destOrd="0" presId="urn:microsoft.com/office/officeart/2005/8/layout/orgChart1"/>
    <dgm:cxn modelId="{43C0F71F-1554-4C6F-84E4-2F808E4A7688}" type="presParOf" srcId="{121BC5BC-4A9B-4B99-95B6-89E081C7BF0A}" destId="{562D8649-9DA6-4936-94E5-A4729695572C}" srcOrd="0" destOrd="0" presId="urn:microsoft.com/office/officeart/2005/8/layout/orgChart1"/>
    <dgm:cxn modelId="{8AEA805B-0099-4AAB-AD2F-716FC0FCBF64}" type="presParOf" srcId="{121BC5BC-4A9B-4B99-95B6-89E081C7BF0A}" destId="{B433418E-E77D-4686-A828-499468B6C7F8}" srcOrd="1" destOrd="0" presId="urn:microsoft.com/office/officeart/2005/8/layout/orgChart1"/>
    <dgm:cxn modelId="{46EAC2B7-A5D5-4C3E-BA7E-BEFBABCAA94F}" type="presParOf" srcId="{B433418E-E77D-4686-A828-499468B6C7F8}" destId="{0AA31840-94E5-4D54-B7B6-6794874ECAA4}" srcOrd="0" destOrd="0" presId="urn:microsoft.com/office/officeart/2005/8/layout/orgChart1"/>
    <dgm:cxn modelId="{2D3E79A0-81A7-425D-AA95-989A5D58694C}" type="presParOf" srcId="{0AA31840-94E5-4D54-B7B6-6794874ECAA4}" destId="{14B4A037-D7E1-427C-B42A-AA5B045A672D}" srcOrd="0" destOrd="0" presId="urn:microsoft.com/office/officeart/2005/8/layout/orgChart1"/>
    <dgm:cxn modelId="{BD9F10CD-D0B4-44C9-97F6-3067E5DBF899}" type="presParOf" srcId="{0AA31840-94E5-4D54-B7B6-6794874ECAA4}" destId="{7D3F337D-19C6-4163-B6A9-AC2D75D876F8}" srcOrd="1" destOrd="0" presId="urn:microsoft.com/office/officeart/2005/8/layout/orgChart1"/>
    <dgm:cxn modelId="{F353F59F-10A1-4999-A15C-034332884F03}" type="presParOf" srcId="{B433418E-E77D-4686-A828-499468B6C7F8}" destId="{21FE65D6-876B-44B2-9072-2194C4D50A84}" srcOrd="1" destOrd="0" presId="urn:microsoft.com/office/officeart/2005/8/layout/orgChart1"/>
    <dgm:cxn modelId="{95888039-9B7B-4F3A-B696-BC59C4AFBD06}" type="presParOf" srcId="{B433418E-E77D-4686-A828-499468B6C7F8}" destId="{223AACD3-E5F8-4E0E-9A4D-C8AFE854AC4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2D8649-9DA6-4936-94E5-A4729695572C}">
      <dsp:nvSpPr>
        <dsp:cNvPr id="0" name=""/>
        <dsp:cNvSpPr/>
      </dsp:nvSpPr>
      <dsp:spPr>
        <a:xfrm>
          <a:off x="3334984" y="2194329"/>
          <a:ext cx="118633" cy="836989"/>
        </a:xfrm>
        <a:custGeom>
          <a:avLst/>
          <a:gdLst/>
          <a:ahLst/>
          <a:cxnLst/>
          <a:rect l="0" t="0" r="0" b="0"/>
          <a:pathLst>
            <a:path>
              <a:moveTo>
                <a:pt x="118633" y="0"/>
              </a:moveTo>
              <a:lnTo>
                <a:pt x="118633" y="836989"/>
              </a:lnTo>
              <a:lnTo>
                <a:pt x="0" y="8369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D30DBE-0E87-4CC0-85BD-E23E5DC42C20}">
      <dsp:nvSpPr>
        <dsp:cNvPr id="0" name=""/>
        <dsp:cNvSpPr/>
      </dsp:nvSpPr>
      <dsp:spPr>
        <a:xfrm>
          <a:off x="3453618" y="2194329"/>
          <a:ext cx="2684830" cy="1673979"/>
        </a:xfrm>
        <a:custGeom>
          <a:avLst/>
          <a:gdLst/>
          <a:ahLst/>
          <a:cxnLst/>
          <a:rect l="0" t="0" r="0" b="0"/>
          <a:pathLst>
            <a:path>
              <a:moveTo>
                <a:pt x="0" y="0"/>
              </a:moveTo>
              <a:lnTo>
                <a:pt x="0" y="1555345"/>
              </a:lnTo>
              <a:lnTo>
                <a:pt x="2684830" y="1555345"/>
              </a:lnTo>
              <a:lnTo>
                <a:pt x="2684830" y="16739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41438B-FDDF-4231-80CB-5850ED8C1AAE}">
      <dsp:nvSpPr>
        <dsp:cNvPr id="0" name=""/>
        <dsp:cNvSpPr/>
      </dsp:nvSpPr>
      <dsp:spPr>
        <a:xfrm>
          <a:off x="3453618" y="2194329"/>
          <a:ext cx="1118846" cy="1673979"/>
        </a:xfrm>
        <a:custGeom>
          <a:avLst/>
          <a:gdLst/>
          <a:ahLst/>
          <a:cxnLst/>
          <a:rect l="0" t="0" r="0" b="0"/>
          <a:pathLst>
            <a:path>
              <a:moveTo>
                <a:pt x="0" y="0"/>
              </a:moveTo>
              <a:lnTo>
                <a:pt x="0" y="1555345"/>
              </a:lnTo>
              <a:lnTo>
                <a:pt x="1118846" y="1555345"/>
              </a:lnTo>
              <a:lnTo>
                <a:pt x="1118846" y="16739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5AE0A1-C348-4F99-8024-A01E1DF2B687}">
      <dsp:nvSpPr>
        <dsp:cNvPr id="0" name=""/>
        <dsp:cNvSpPr/>
      </dsp:nvSpPr>
      <dsp:spPr>
        <a:xfrm>
          <a:off x="2992443" y="2194329"/>
          <a:ext cx="461174" cy="1673979"/>
        </a:xfrm>
        <a:custGeom>
          <a:avLst/>
          <a:gdLst/>
          <a:ahLst/>
          <a:cxnLst/>
          <a:rect l="0" t="0" r="0" b="0"/>
          <a:pathLst>
            <a:path>
              <a:moveTo>
                <a:pt x="461174" y="0"/>
              </a:moveTo>
              <a:lnTo>
                <a:pt x="461174" y="1555345"/>
              </a:lnTo>
              <a:lnTo>
                <a:pt x="0" y="1555345"/>
              </a:lnTo>
              <a:lnTo>
                <a:pt x="0" y="16739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1B4B14-4032-40B8-8ECC-F151DA07B6D6}">
      <dsp:nvSpPr>
        <dsp:cNvPr id="0" name=""/>
        <dsp:cNvSpPr/>
      </dsp:nvSpPr>
      <dsp:spPr>
        <a:xfrm>
          <a:off x="988684" y="2194329"/>
          <a:ext cx="2464933" cy="1673979"/>
        </a:xfrm>
        <a:custGeom>
          <a:avLst/>
          <a:gdLst/>
          <a:ahLst/>
          <a:cxnLst/>
          <a:rect l="0" t="0" r="0" b="0"/>
          <a:pathLst>
            <a:path>
              <a:moveTo>
                <a:pt x="2464933" y="0"/>
              </a:moveTo>
              <a:lnTo>
                <a:pt x="2464933" y="1555345"/>
              </a:lnTo>
              <a:lnTo>
                <a:pt x="0" y="1555345"/>
              </a:lnTo>
              <a:lnTo>
                <a:pt x="0" y="16739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6D9DD8-AA11-42F5-89B6-CEA8E647CF8B}">
      <dsp:nvSpPr>
        <dsp:cNvPr id="0" name=""/>
        <dsp:cNvSpPr/>
      </dsp:nvSpPr>
      <dsp:spPr>
        <a:xfrm>
          <a:off x="2199562" y="408754"/>
          <a:ext cx="2508111" cy="1785574"/>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ar-IQ" sz="2000" kern="1200" dirty="0">
              <a:solidFill>
                <a:schemeClr val="tx1"/>
              </a:solidFill>
            </a:rPr>
            <a:t>أن تكون من أصناف جيدة عالية الإنتاج، سريعة النمو وتجود زراعتها في المنطقة، وتنتج فسائل كثيرة</a:t>
          </a:r>
          <a:endParaRPr lang="en-US" sz="2000" kern="1200" dirty="0">
            <a:solidFill>
              <a:schemeClr val="tx1"/>
            </a:solidFill>
          </a:endParaRPr>
        </a:p>
      </dsp:txBody>
      <dsp:txXfrm>
        <a:off x="2199562" y="408754"/>
        <a:ext cx="2508111" cy="1785574"/>
      </dsp:txXfrm>
    </dsp:sp>
    <dsp:sp modelId="{C8813C43-3973-4B0A-B6D4-0503A5407BAB}">
      <dsp:nvSpPr>
        <dsp:cNvPr id="0" name=""/>
        <dsp:cNvSpPr/>
      </dsp:nvSpPr>
      <dsp:spPr>
        <a:xfrm>
          <a:off x="2509" y="3868309"/>
          <a:ext cx="1972349" cy="1701706"/>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ar-IQ" sz="2000" kern="1200" dirty="0">
              <a:solidFill>
                <a:schemeClr val="tx1"/>
              </a:solidFill>
            </a:rPr>
            <a:t>أن تكون الفسائل ناضجة، ويدل على ذلك وجود الثمار عليها، أو تكوين فسائل عليها وهي موجودة على الأم وقطر جذعها 25-35 سم</a:t>
          </a:r>
          <a:endParaRPr lang="en-US" sz="2000" kern="1200" dirty="0">
            <a:solidFill>
              <a:schemeClr val="tx1"/>
            </a:solidFill>
          </a:endParaRPr>
        </a:p>
      </dsp:txBody>
      <dsp:txXfrm>
        <a:off x="2509" y="3868309"/>
        <a:ext cx="1972349" cy="1701706"/>
      </dsp:txXfrm>
    </dsp:sp>
    <dsp:sp modelId="{9B98A599-6B42-44F6-A527-96BA86343F7B}">
      <dsp:nvSpPr>
        <dsp:cNvPr id="0" name=""/>
        <dsp:cNvSpPr/>
      </dsp:nvSpPr>
      <dsp:spPr>
        <a:xfrm>
          <a:off x="2212126" y="3868309"/>
          <a:ext cx="1560633" cy="1650190"/>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ar-IQ" sz="2000" kern="1200" dirty="0">
              <a:solidFill>
                <a:schemeClr val="tx1"/>
              </a:solidFill>
            </a:rPr>
            <a:t>تكون منطقة الفصل صغيرة قدر الإمكان ومستوية وسليمة ونظيفة وخالية من الجروح والتجاويف</a:t>
          </a:r>
          <a:endParaRPr lang="en-US" sz="2000" kern="1200" dirty="0">
            <a:solidFill>
              <a:schemeClr val="tx1"/>
            </a:solidFill>
          </a:endParaRPr>
        </a:p>
      </dsp:txBody>
      <dsp:txXfrm>
        <a:off x="2212126" y="3868309"/>
        <a:ext cx="1560633" cy="1650190"/>
      </dsp:txXfrm>
    </dsp:sp>
    <dsp:sp modelId="{C574A06C-3B14-4B35-B25A-237949560E35}">
      <dsp:nvSpPr>
        <dsp:cNvPr id="0" name=""/>
        <dsp:cNvSpPr/>
      </dsp:nvSpPr>
      <dsp:spPr>
        <a:xfrm>
          <a:off x="4010028" y="3868309"/>
          <a:ext cx="1124874" cy="1598675"/>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ar-IQ" sz="2000" kern="1200" dirty="0">
              <a:solidFill>
                <a:schemeClr val="tx1"/>
              </a:solidFill>
            </a:rPr>
            <a:t>القمة النامية (القلب) سليمة. وخالية من الامراض</a:t>
          </a:r>
          <a:endParaRPr lang="en-US" sz="2000" kern="1200" dirty="0">
            <a:solidFill>
              <a:schemeClr val="tx1"/>
            </a:solidFill>
          </a:endParaRPr>
        </a:p>
      </dsp:txBody>
      <dsp:txXfrm>
        <a:off x="4010028" y="3868309"/>
        <a:ext cx="1124874" cy="1598675"/>
      </dsp:txXfrm>
    </dsp:sp>
    <dsp:sp modelId="{486766FC-988F-4AFD-AF59-E7EE7607F39D}">
      <dsp:nvSpPr>
        <dsp:cNvPr id="0" name=""/>
        <dsp:cNvSpPr/>
      </dsp:nvSpPr>
      <dsp:spPr>
        <a:xfrm>
          <a:off x="5372170" y="3868309"/>
          <a:ext cx="1532556" cy="1376355"/>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ar-IQ" sz="2000" kern="1200" dirty="0">
              <a:solidFill>
                <a:schemeClr val="tx1"/>
              </a:solidFill>
            </a:rPr>
            <a:t>المجموع الجذري فيها قوي ويحتوي على الجذور البيضاء الحديثة التكوين</a:t>
          </a:r>
          <a:endParaRPr lang="en-US" sz="2000" kern="1200" dirty="0">
            <a:solidFill>
              <a:schemeClr val="tx1"/>
            </a:solidFill>
          </a:endParaRPr>
        </a:p>
      </dsp:txBody>
      <dsp:txXfrm>
        <a:off x="5372170" y="3868309"/>
        <a:ext cx="1532556" cy="1376355"/>
      </dsp:txXfrm>
    </dsp:sp>
    <dsp:sp modelId="{14B4A037-D7E1-427C-B42A-AA5B045A672D}">
      <dsp:nvSpPr>
        <dsp:cNvPr id="0" name=""/>
        <dsp:cNvSpPr/>
      </dsp:nvSpPr>
      <dsp:spPr>
        <a:xfrm>
          <a:off x="1123842" y="2431597"/>
          <a:ext cx="2211142" cy="1199444"/>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ar-IQ" sz="2000" kern="1200" dirty="0">
              <a:solidFill>
                <a:schemeClr val="tx1"/>
              </a:solidFill>
            </a:rPr>
            <a:t>تم اختيارها أثناء حمل الأم للتأكد من مطابقتها للصنف المطلوب</a:t>
          </a:r>
          <a:endParaRPr lang="en-US" sz="2000" kern="1200" dirty="0">
            <a:solidFill>
              <a:schemeClr val="tx1"/>
            </a:solidFill>
          </a:endParaRPr>
        </a:p>
      </dsp:txBody>
      <dsp:txXfrm>
        <a:off x="1123842" y="2431597"/>
        <a:ext cx="2211142" cy="119944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727DD3-EBF7-4CC0-BCEA-E553EB62CC24}"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1D98-35CD-4BBC-917A-FF54B185071F}" type="slidenum">
              <a:rPr lang="en-US" smtClean="0"/>
              <a:t>‹#›</a:t>
            </a:fld>
            <a:endParaRPr lang="en-US"/>
          </a:p>
        </p:txBody>
      </p:sp>
    </p:spTree>
    <p:extLst>
      <p:ext uri="{BB962C8B-B14F-4D97-AF65-F5344CB8AC3E}">
        <p14:creationId xmlns:p14="http://schemas.microsoft.com/office/powerpoint/2010/main" val="34395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727DD3-EBF7-4CC0-BCEA-E553EB62CC24}"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1D98-35CD-4BBC-917A-FF54B185071F}" type="slidenum">
              <a:rPr lang="en-US" smtClean="0"/>
              <a:t>‹#›</a:t>
            </a:fld>
            <a:endParaRPr lang="en-US"/>
          </a:p>
        </p:txBody>
      </p:sp>
    </p:spTree>
    <p:extLst>
      <p:ext uri="{BB962C8B-B14F-4D97-AF65-F5344CB8AC3E}">
        <p14:creationId xmlns:p14="http://schemas.microsoft.com/office/powerpoint/2010/main" val="3221729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727DD3-EBF7-4CC0-BCEA-E553EB62CC24}"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1D98-35CD-4BBC-917A-FF54B185071F}" type="slidenum">
              <a:rPr lang="en-US" smtClean="0"/>
              <a:t>‹#›</a:t>
            </a:fld>
            <a:endParaRPr lang="en-US"/>
          </a:p>
        </p:txBody>
      </p:sp>
    </p:spTree>
    <p:extLst>
      <p:ext uri="{BB962C8B-B14F-4D97-AF65-F5344CB8AC3E}">
        <p14:creationId xmlns:p14="http://schemas.microsoft.com/office/powerpoint/2010/main" val="3205859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727DD3-EBF7-4CC0-BCEA-E553EB62CC24}"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1D98-35CD-4BBC-917A-FF54B185071F}" type="slidenum">
              <a:rPr lang="en-US" smtClean="0"/>
              <a:t>‹#›</a:t>
            </a:fld>
            <a:endParaRPr lang="en-US"/>
          </a:p>
        </p:txBody>
      </p:sp>
    </p:spTree>
    <p:extLst>
      <p:ext uri="{BB962C8B-B14F-4D97-AF65-F5344CB8AC3E}">
        <p14:creationId xmlns:p14="http://schemas.microsoft.com/office/powerpoint/2010/main" val="1448669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727DD3-EBF7-4CC0-BCEA-E553EB62CC24}"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1D98-35CD-4BBC-917A-FF54B185071F}" type="slidenum">
              <a:rPr lang="en-US" smtClean="0"/>
              <a:t>‹#›</a:t>
            </a:fld>
            <a:endParaRPr lang="en-US"/>
          </a:p>
        </p:txBody>
      </p:sp>
    </p:spTree>
    <p:extLst>
      <p:ext uri="{BB962C8B-B14F-4D97-AF65-F5344CB8AC3E}">
        <p14:creationId xmlns:p14="http://schemas.microsoft.com/office/powerpoint/2010/main" val="1036539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727DD3-EBF7-4CC0-BCEA-E553EB62CC24}" type="datetimeFigureOut">
              <a:rPr lang="en-US" smtClean="0"/>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1D98-35CD-4BBC-917A-FF54B185071F}" type="slidenum">
              <a:rPr lang="en-US" smtClean="0"/>
              <a:t>‹#›</a:t>
            </a:fld>
            <a:endParaRPr lang="en-US"/>
          </a:p>
        </p:txBody>
      </p:sp>
    </p:spTree>
    <p:extLst>
      <p:ext uri="{BB962C8B-B14F-4D97-AF65-F5344CB8AC3E}">
        <p14:creationId xmlns:p14="http://schemas.microsoft.com/office/powerpoint/2010/main" val="884872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727DD3-EBF7-4CC0-BCEA-E553EB62CC24}" type="datetimeFigureOut">
              <a:rPr lang="en-US" smtClean="0"/>
              <a:t>4/4/2022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1D98-35CD-4BBC-917A-FF54B185071F}" type="slidenum">
              <a:rPr lang="en-US" smtClean="0"/>
              <a:t>‹#›</a:t>
            </a:fld>
            <a:endParaRPr lang="en-US"/>
          </a:p>
        </p:txBody>
      </p:sp>
    </p:spTree>
    <p:extLst>
      <p:ext uri="{BB962C8B-B14F-4D97-AF65-F5344CB8AC3E}">
        <p14:creationId xmlns:p14="http://schemas.microsoft.com/office/powerpoint/2010/main" val="2500046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727DD3-EBF7-4CC0-BCEA-E553EB62CC24}" type="datetimeFigureOut">
              <a:rPr lang="en-US" smtClean="0"/>
              <a:t>4/4/2022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1D98-35CD-4BBC-917A-FF54B185071F}" type="slidenum">
              <a:rPr lang="en-US" smtClean="0"/>
              <a:t>‹#›</a:t>
            </a:fld>
            <a:endParaRPr lang="en-US"/>
          </a:p>
        </p:txBody>
      </p:sp>
    </p:spTree>
    <p:extLst>
      <p:ext uri="{BB962C8B-B14F-4D97-AF65-F5344CB8AC3E}">
        <p14:creationId xmlns:p14="http://schemas.microsoft.com/office/powerpoint/2010/main" val="3557015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727DD3-EBF7-4CC0-BCEA-E553EB62CC24}" type="datetimeFigureOut">
              <a:rPr lang="en-US" smtClean="0"/>
              <a:t>4/4/2022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1D98-35CD-4BBC-917A-FF54B185071F}" type="slidenum">
              <a:rPr lang="en-US" smtClean="0"/>
              <a:t>‹#›</a:t>
            </a:fld>
            <a:endParaRPr lang="en-US"/>
          </a:p>
        </p:txBody>
      </p:sp>
    </p:spTree>
    <p:extLst>
      <p:ext uri="{BB962C8B-B14F-4D97-AF65-F5344CB8AC3E}">
        <p14:creationId xmlns:p14="http://schemas.microsoft.com/office/powerpoint/2010/main" val="2297991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727DD3-EBF7-4CC0-BCEA-E553EB62CC24}" type="datetimeFigureOut">
              <a:rPr lang="en-US" smtClean="0"/>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1D98-35CD-4BBC-917A-FF54B185071F}" type="slidenum">
              <a:rPr lang="en-US" smtClean="0"/>
              <a:t>‹#›</a:t>
            </a:fld>
            <a:endParaRPr lang="en-US"/>
          </a:p>
        </p:txBody>
      </p:sp>
    </p:spTree>
    <p:extLst>
      <p:ext uri="{BB962C8B-B14F-4D97-AF65-F5344CB8AC3E}">
        <p14:creationId xmlns:p14="http://schemas.microsoft.com/office/powerpoint/2010/main" val="2948476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727DD3-EBF7-4CC0-BCEA-E553EB62CC24}" type="datetimeFigureOut">
              <a:rPr lang="en-US" smtClean="0"/>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1D98-35CD-4BBC-917A-FF54B185071F}" type="slidenum">
              <a:rPr lang="en-US" smtClean="0"/>
              <a:t>‹#›</a:t>
            </a:fld>
            <a:endParaRPr lang="en-US"/>
          </a:p>
        </p:txBody>
      </p:sp>
    </p:spTree>
    <p:extLst>
      <p:ext uri="{BB962C8B-B14F-4D97-AF65-F5344CB8AC3E}">
        <p14:creationId xmlns:p14="http://schemas.microsoft.com/office/powerpoint/2010/main" val="2815105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727DD3-EBF7-4CC0-BCEA-E553EB62CC24}" type="datetimeFigureOut">
              <a:rPr lang="en-US" smtClean="0"/>
              <a:t>4/4/2022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1D98-35CD-4BBC-917A-FF54B185071F}" type="slidenum">
              <a:rPr lang="en-US" smtClean="0"/>
              <a:t>‹#›</a:t>
            </a:fld>
            <a:endParaRPr lang="en-US"/>
          </a:p>
        </p:txBody>
      </p:sp>
    </p:spTree>
    <p:extLst>
      <p:ext uri="{BB962C8B-B14F-4D97-AF65-F5344CB8AC3E}">
        <p14:creationId xmlns:p14="http://schemas.microsoft.com/office/powerpoint/2010/main" val="1647496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4.xml"/><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2410"/>
                    </a14:imgEffect>
                    <a14:imgEffect>
                      <a14:saturation sat="131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a:noFill/>
          <a:ln>
            <a:solidFill>
              <a:schemeClr val="tx1"/>
            </a:solidFill>
          </a:ln>
          <a:effectLst>
            <a:reflection stA="45000" endPos="65000" dir="5400000" sy="-100000" algn="bl" rotWithShape="0"/>
          </a:effectLst>
        </p:spPr>
      </p:pic>
      <p:sp>
        <p:nvSpPr>
          <p:cNvPr id="2" name="Title 1"/>
          <p:cNvSpPr>
            <a:spLocks noGrp="1"/>
          </p:cNvSpPr>
          <p:nvPr>
            <p:ph type="ctrTitle"/>
          </p:nvPr>
        </p:nvSpPr>
        <p:spPr>
          <a:xfrm>
            <a:off x="1211855" y="1828799"/>
            <a:ext cx="9595691" cy="3183875"/>
          </a:xfrm>
        </p:spPr>
        <p:txBody>
          <a:bodyPr>
            <a:normAutofit fontScale="90000"/>
          </a:bodyPr>
          <a:lstStyle/>
          <a:p>
            <a:r>
              <a:rPr lang="ar-IQ" dirty="0"/>
              <a:t/>
            </a:r>
            <a:br>
              <a:rPr lang="ar-IQ" dirty="0"/>
            </a:br>
            <a:r>
              <a:rPr lang="ar-IQ" dirty="0"/>
              <a:t/>
            </a:r>
            <a:br>
              <a:rPr lang="ar-IQ" dirty="0"/>
            </a:br>
            <a:r>
              <a:rPr lang="ar-IQ" dirty="0"/>
              <a:t/>
            </a:r>
            <a:br>
              <a:rPr lang="ar-IQ" dirty="0"/>
            </a:br>
            <a:r>
              <a:rPr lang="ar-IQ" dirty="0"/>
              <a:t/>
            </a:r>
            <a:br>
              <a:rPr lang="ar-IQ" dirty="0"/>
            </a:br>
            <a:r>
              <a:rPr lang="ar-IQ" dirty="0"/>
              <a:t/>
            </a:r>
            <a:br>
              <a:rPr lang="ar-IQ" dirty="0"/>
            </a:br>
            <a:r>
              <a:rPr lang="ar-IQ" dirty="0"/>
              <a:t/>
            </a:r>
            <a:br>
              <a:rPr lang="ar-IQ" dirty="0"/>
            </a:br>
            <a:r>
              <a:rPr lang="ar-IQ" dirty="0"/>
              <a:t/>
            </a:r>
            <a:br>
              <a:rPr lang="ar-IQ" dirty="0"/>
            </a:br>
            <a:r>
              <a:rPr lang="ar-IQ" dirty="0"/>
              <a:t/>
            </a:r>
            <a:br>
              <a:rPr lang="ar-IQ" dirty="0"/>
            </a:br>
            <a:r>
              <a:rPr lang="ar-IQ" dirty="0"/>
              <a:t/>
            </a:r>
            <a:br>
              <a:rPr lang="ar-IQ" dirty="0"/>
            </a:br>
            <a:r>
              <a:rPr lang="ar-IQ" dirty="0"/>
              <a:t/>
            </a:r>
            <a:br>
              <a:rPr lang="ar-IQ" dirty="0"/>
            </a:br>
            <a:r>
              <a:rPr lang="ar-IQ" dirty="0"/>
              <a:t/>
            </a:r>
            <a:br>
              <a:rPr lang="ar-IQ" dirty="0"/>
            </a:br>
            <a:r>
              <a:rPr lang="ar-IQ" dirty="0"/>
              <a:t/>
            </a:r>
            <a:br>
              <a:rPr lang="ar-IQ" dirty="0"/>
            </a:br>
            <a:r>
              <a:rPr lang="ar-IQ" dirty="0"/>
              <a:t/>
            </a:r>
            <a:br>
              <a:rPr lang="ar-IQ" dirty="0"/>
            </a:br>
            <a:r>
              <a:rPr lang="ar-IQ" dirty="0"/>
              <a:t/>
            </a:r>
            <a:br>
              <a:rPr lang="ar-IQ" dirty="0"/>
            </a:br>
            <a:r>
              <a:rPr lang="ar-IQ" dirty="0"/>
              <a:t/>
            </a:r>
            <a:br>
              <a:rPr lang="ar-IQ" dirty="0"/>
            </a:br>
            <a:r>
              <a:rPr lang="ar-IQ" dirty="0"/>
              <a:t/>
            </a:r>
            <a:br>
              <a:rPr lang="ar-IQ" dirty="0"/>
            </a:br>
            <a:r>
              <a:rPr lang="ar-IQ" dirty="0"/>
              <a:t/>
            </a:r>
            <a:br>
              <a:rPr lang="ar-IQ" dirty="0"/>
            </a:br>
            <a:r>
              <a:rPr lang="ar-IQ" dirty="0"/>
              <a:t/>
            </a:r>
            <a:br>
              <a:rPr lang="ar-IQ" dirty="0"/>
            </a:br>
            <a:r>
              <a:rPr lang="ar-IQ" sz="4900" b="1" dirty="0">
                <a:solidFill>
                  <a:prstClr val="black"/>
                </a:solidFill>
                <a:latin typeface="Andalus" panose="02020603050405020304" pitchFamily="18" charset="-78"/>
                <a:cs typeface="Andalus" panose="02020603050405020304" pitchFamily="18" charset="-78"/>
              </a:rPr>
              <a:t>التطبيقات العلمية والفنية في زراعة فسائل نخيل التمر </a:t>
            </a:r>
            <a:r>
              <a:rPr lang="ar-IQ" sz="4900" b="1" dirty="0">
                <a:latin typeface="Andalus" panose="02020603050405020304" pitchFamily="18" charset="-78"/>
                <a:cs typeface="Andalus" panose="02020603050405020304" pitchFamily="18" charset="-78"/>
              </a:rPr>
              <a:t/>
            </a:r>
            <a:br>
              <a:rPr lang="ar-IQ" sz="4900" b="1" dirty="0">
                <a:latin typeface="Andalus" panose="02020603050405020304" pitchFamily="18" charset="-78"/>
                <a:cs typeface="Andalus" panose="02020603050405020304" pitchFamily="18" charset="-78"/>
              </a:rPr>
            </a:br>
            <a:r>
              <a:rPr lang="en-US" sz="4900" b="1" i="1" dirty="0">
                <a:ln w="12700">
                  <a:solidFill>
                    <a:schemeClr val="tx1"/>
                  </a:solidFill>
                  <a:prstDash val="solid"/>
                </a:ln>
                <a:effectLst>
                  <a:outerShdw dist="38100" dir="2640000" algn="bl" rotWithShape="0">
                    <a:schemeClr val="tx2">
                      <a:lumMod val="75000"/>
                    </a:schemeClr>
                  </a:outerShdw>
                </a:effectLst>
                <a:latin typeface="Andalus" panose="02020603050405020304" pitchFamily="18" charset="-78"/>
                <a:cs typeface="Andalus" panose="02020603050405020304" pitchFamily="18" charset="-78"/>
              </a:rPr>
              <a:t>Phoenix dactyl</a:t>
            </a:r>
            <a:r>
              <a:rPr lang="en-US" sz="4900" b="1" dirty="0">
                <a:ln w="12700">
                  <a:solidFill>
                    <a:schemeClr val="tx1"/>
                  </a:solidFill>
                  <a:prstDash val="solid"/>
                </a:ln>
                <a:effectLst>
                  <a:outerShdw dist="38100" dir="2640000" algn="bl" rotWithShape="0">
                    <a:schemeClr val="tx2">
                      <a:lumMod val="75000"/>
                    </a:schemeClr>
                  </a:outerShdw>
                </a:effectLst>
                <a:latin typeface="Andalus" panose="02020603050405020304" pitchFamily="18" charset="-78"/>
                <a:cs typeface="Andalus" panose="02020603050405020304" pitchFamily="18" charset="-78"/>
              </a:rPr>
              <a:t>ifera L.</a:t>
            </a:r>
            <a:r>
              <a:rPr lang="en-US" sz="4900" b="1" dirty="0">
                <a:ln w="12700">
                  <a:solidFill>
                    <a:schemeClr val="tx1"/>
                  </a:solidFill>
                  <a:prstDash val="solid"/>
                </a:ln>
                <a:effectLst>
                  <a:outerShdw dist="38100" dir="2640000" algn="bl" rotWithShape="0">
                    <a:schemeClr val="tx2">
                      <a:lumMod val="75000"/>
                    </a:schemeClr>
                  </a:outerShdw>
                </a:effectLst>
              </a:rPr>
              <a:t/>
            </a:r>
            <a:br>
              <a:rPr lang="en-US" sz="4900" b="1" dirty="0">
                <a:ln w="12700">
                  <a:solidFill>
                    <a:schemeClr val="tx1"/>
                  </a:solidFill>
                  <a:prstDash val="solid"/>
                </a:ln>
                <a:effectLst>
                  <a:outerShdw dist="38100" dir="2640000" algn="bl" rotWithShape="0">
                    <a:schemeClr val="tx2">
                      <a:lumMod val="75000"/>
                    </a:schemeClr>
                  </a:outerShdw>
                </a:effectLst>
              </a:rPr>
            </a:br>
            <a:r>
              <a:rPr lang="ar-IQ"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r>
            <a:br>
              <a:rPr lang="ar-IQ"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ar-IQ" sz="4000" dirty="0"/>
              <a:t/>
            </a:r>
            <a:br>
              <a:rPr lang="ar-IQ" sz="4000" dirty="0"/>
            </a:br>
            <a:endParaRPr lang="en-US" sz="3100" b="1" dirty="0">
              <a:solidFill>
                <a:srgbClr val="002060"/>
              </a:solidFill>
              <a:latin typeface="Arial Rounded MT Bold" panose="020F0704030504030204" pitchFamily="34" charset="0"/>
            </a:endParaRPr>
          </a:p>
        </p:txBody>
      </p:sp>
    </p:spTree>
    <p:extLst>
      <p:ext uri="{BB962C8B-B14F-4D97-AF65-F5344CB8AC3E}">
        <p14:creationId xmlns:p14="http://schemas.microsoft.com/office/powerpoint/2010/main" val="2205442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6062"/>
            <a:ext cx="10515600" cy="1275008"/>
          </a:xfrm>
        </p:spPr>
        <p:txBody>
          <a:bodyPr>
            <a:noAutofit/>
          </a:bodyPr>
          <a:lstStyle/>
          <a:p>
            <a:pPr marL="0" marR="0" algn="r">
              <a:lnSpc>
                <a:spcPct val="107000"/>
              </a:lnSpc>
              <a:spcBef>
                <a:spcPts val="0"/>
              </a:spcBef>
              <a:spcAft>
                <a:spcPts val="800"/>
              </a:spcAft>
            </a:pPr>
            <a:r>
              <a:rPr lang="ar-IQ" sz="2800" b="1" dirty="0">
                <a:latin typeface="Calibri" panose="020F0502020204030204" pitchFamily="34" charset="0"/>
                <a:ea typeface="Times New Roman" panose="02020603050405020304" pitchFamily="18" charset="0"/>
              </a:rPr>
              <a:t>هـ - </a:t>
            </a:r>
            <a:r>
              <a:rPr lang="ar-SA" sz="2800" b="1" dirty="0">
                <a:latin typeface="Calibri" panose="020F0502020204030204" pitchFamily="34" charset="0"/>
                <a:ea typeface="Times New Roman" panose="02020603050405020304" pitchFamily="18" charset="0"/>
              </a:rPr>
              <a:t>تعقم منطقة القطع بتغطيس قاعد الفسيلة بمحلول مبيد حشري، ورش مكان فصلها عن الأم </a:t>
            </a:r>
            <a:r>
              <a:rPr lang="ar-IQ" sz="2800" b="1" dirty="0">
                <a:latin typeface="Calibri" panose="020F0502020204030204" pitchFamily="34" charset="0"/>
                <a:ea typeface="Times New Roman" panose="02020603050405020304" pitchFamily="18" charset="0"/>
              </a:rPr>
              <a:t>بمبيد فطري </a:t>
            </a:r>
            <a:r>
              <a:rPr lang="ar-SA" sz="2800" b="1" dirty="0">
                <a:latin typeface="Calibri" panose="020F0502020204030204" pitchFamily="34" charset="0"/>
                <a:ea typeface="Times New Roman" panose="02020603050405020304" pitchFamily="18" charset="0"/>
              </a:rPr>
              <a:t>وتغطيته بالتراب </a:t>
            </a:r>
            <a:r>
              <a:rPr lang="ar-IQ" sz="2800" b="1" dirty="0">
                <a:latin typeface="Calibri" panose="020F0502020204030204" pitchFamily="34" charset="0"/>
                <a:ea typeface="Times New Roman" panose="02020603050405020304" pitchFamily="18" charset="0"/>
              </a:rPr>
              <a:t>لحمايته من الاصابات الحشرية والامراض الفطرية  </a:t>
            </a:r>
            <a:r>
              <a:rPr lang="en-US" sz="2800" b="1" dirty="0">
                <a:latin typeface="Times New Roman" panose="02020603050405020304" pitchFamily="18" charset="0"/>
                <a:ea typeface="Times New Roman" panose="02020603050405020304" pitchFamily="18" charset="0"/>
                <a:cs typeface="Arial" panose="020B0604020202020204" pitchFamily="34" charset="0"/>
              </a:rPr>
              <a:t>.</a:t>
            </a:r>
            <a:r>
              <a:rPr lang="en-US" sz="2800" b="1" dirty="0">
                <a:latin typeface="Calibri" panose="020F0502020204030204" pitchFamily="34" charset="0"/>
                <a:ea typeface="Calibri" panose="020F0502020204030204" pitchFamily="34" charset="0"/>
                <a:cs typeface="Arial" panose="020B0604020202020204" pitchFamily="34" charset="0"/>
              </a:rPr>
              <a:t/>
            </a:r>
            <a:br>
              <a:rPr lang="en-US" sz="2800" b="1" dirty="0">
                <a:latin typeface="Calibri" panose="020F0502020204030204" pitchFamily="34" charset="0"/>
                <a:ea typeface="Calibri" panose="020F0502020204030204" pitchFamily="34" charset="0"/>
                <a:cs typeface="Arial" panose="020B0604020202020204" pitchFamily="34" charset="0"/>
              </a:rPr>
            </a:br>
            <a:endParaRPr lang="en-US" sz="2800" b="1" dirty="0"/>
          </a:p>
        </p:txBody>
      </p:sp>
      <p:pic>
        <p:nvPicPr>
          <p:cNvPr id="6" name="Content Placeholder 5"/>
          <p:cNvPicPr>
            <a:picLocks noGrp="1" noChangeAspect="1"/>
          </p:cNvPicPr>
          <p:nvPr>
            <p:ph sz="half" idx="1"/>
          </p:nvPr>
        </p:nvPicPr>
        <p:blipFill>
          <a:blip r:embed="rId2"/>
          <a:stretch>
            <a:fillRect/>
          </a:stretch>
        </p:blipFill>
        <p:spPr>
          <a:xfrm>
            <a:off x="1094704" y="1481138"/>
            <a:ext cx="4507606" cy="4695825"/>
          </a:xfrm>
          <a:prstGeom prst="rect">
            <a:avLst/>
          </a:prstGeom>
        </p:spPr>
      </p:pic>
      <p:sp>
        <p:nvSpPr>
          <p:cNvPr id="4" name="Content Placeholder 3"/>
          <p:cNvSpPr>
            <a:spLocks noGrp="1"/>
          </p:cNvSpPr>
          <p:nvPr>
            <p:ph sz="half" idx="2"/>
          </p:nvPr>
        </p:nvSpPr>
        <p:spPr/>
        <p:txBody>
          <a:bodyPr/>
          <a:lstStyle/>
          <a:p>
            <a:endParaRPr lang="ar-IQ" dirty="0"/>
          </a:p>
          <a:p>
            <a:endParaRPr lang="ar-IQ" dirty="0"/>
          </a:p>
          <a:p>
            <a:endParaRPr lang="en-US" dirty="0"/>
          </a:p>
        </p:txBody>
      </p:sp>
      <p:pic>
        <p:nvPicPr>
          <p:cNvPr id="5" name="Picture 4"/>
          <p:cNvPicPr>
            <a:picLocks noChangeAspect="1"/>
          </p:cNvPicPr>
          <p:nvPr/>
        </p:nvPicPr>
        <p:blipFill>
          <a:blip r:embed="rId3"/>
          <a:stretch>
            <a:fillRect/>
          </a:stretch>
        </p:blipFill>
        <p:spPr>
          <a:xfrm>
            <a:off x="6460265" y="1481069"/>
            <a:ext cx="4605470" cy="4695893"/>
          </a:xfrm>
          <a:prstGeom prst="rect">
            <a:avLst/>
          </a:prstGeom>
        </p:spPr>
      </p:pic>
    </p:spTree>
    <p:extLst>
      <p:ext uri="{BB962C8B-B14F-4D97-AF65-F5344CB8AC3E}">
        <p14:creationId xmlns:p14="http://schemas.microsoft.com/office/powerpoint/2010/main" val="2272848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stretch>
            <a:fillRect/>
          </a:stretch>
        </p:blipFill>
        <p:spPr>
          <a:xfrm>
            <a:off x="0" y="115910"/>
            <a:ext cx="5370490" cy="6099690"/>
          </a:xfrm>
          <a:prstGeom prst="rect">
            <a:avLst/>
          </a:prstGeom>
        </p:spPr>
      </p:pic>
      <p:sp>
        <p:nvSpPr>
          <p:cNvPr id="4" name="Content Placeholder 3"/>
          <p:cNvSpPr>
            <a:spLocks noGrp="1"/>
          </p:cNvSpPr>
          <p:nvPr>
            <p:ph sz="half" idx="2"/>
          </p:nvPr>
        </p:nvSpPr>
        <p:spPr>
          <a:xfrm>
            <a:off x="5847009" y="115910"/>
            <a:ext cx="5506792" cy="6061053"/>
          </a:xfrm>
        </p:spPr>
        <p:txBody>
          <a:bodyPr>
            <a:normAutofit/>
          </a:bodyPr>
          <a:lstStyle/>
          <a:p>
            <a:pPr marL="342900" marR="0" lvl="0" indent="-342900" algn="just">
              <a:lnSpc>
                <a:spcPct val="107000"/>
              </a:lnSpc>
              <a:spcBef>
                <a:spcPts val="0"/>
              </a:spcBef>
              <a:spcAft>
                <a:spcPts val="800"/>
              </a:spcAft>
              <a:buSzPts val="1000"/>
              <a:buFont typeface="Symbol" panose="05050102010706020507" pitchFamily="18" charset="2"/>
              <a:buChar char=""/>
              <a:tabLst>
                <a:tab pos="457200" algn="l"/>
              </a:tabLst>
            </a:pPr>
            <a:r>
              <a:rPr lang="ar-IQ" b="1" dirty="0"/>
              <a:t>يفضل زراعة الفسائل مباشرة بعد فصلها من الشجرة الام وفي حال تعذر ذلك لسبب ما يفضل حفظ الفسائل </a:t>
            </a:r>
            <a:r>
              <a:rPr lang="ar-SA" b="1" dirty="0">
                <a:latin typeface="Calibri" panose="020F0502020204030204" pitchFamily="34" charset="0"/>
                <a:ea typeface="Times New Roman" panose="02020603050405020304" pitchFamily="18" charset="0"/>
                <a:cs typeface="Times New Roman" panose="02020603050405020304" pitchFamily="18" charset="0"/>
              </a:rPr>
              <a:t>في أماكن مظللة وبعيدة عن أشعة الشمس</a:t>
            </a:r>
            <a:r>
              <a:rPr lang="ar-IQ" b="1" dirty="0">
                <a:latin typeface="Calibri" panose="020F0502020204030204" pitchFamily="34" charset="0"/>
                <a:ea typeface="Times New Roman" panose="02020603050405020304" pitchFamily="18" charset="0"/>
                <a:cs typeface="Times New Roman" panose="02020603050405020304" pitchFamily="18" charset="0"/>
              </a:rPr>
              <a:t> و</a:t>
            </a:r>
            <a:r>
              <a:rPr lang="ar-SA" b="1" dirty="0">
                <a:ea typeface="Times New Roman" panose="02020603050405020304" pitchFamily="18" charset="0"/>
                <a:cs typeface="Times New Roman" panose="02020603050405020304" pitchFamily="18" charset="0"/>
              </a:rPr>
              <a:t>تغطية قواعد الفسائل والجذور بالرمل أو التراب وترطيبها بالماء بشكل دائم، للمحافظة على الجذور ومنع جفافها، </a:t>
            </a:r>
            <a:r>
              <a:rPr lang="ar-IQ" b="1" dirty="0">
                <a:ea typeface="Times New Roman" panose="02020603050405020304" pitchFamily="18" charset="0"/>
                <a:cs typeface="Times New Roman" panose="02020603050405020304" pitchFamily="18" charset="0"/>
              </a:rPr>
              <a:t>وذلك عند</a:t>
            </a:r>
            <a:r>
              <a:rPr lang="ar-SA" b="1" dirty="0">
                <a:ea typeface="Times New Roman" panose="02020603050405020304" pitchFamily="18" charset="0"/>
                <a:cs typeface="Times New Roman" panose="02020603050405020304" pitchFamily="18" charset="0"/>
              </a:rPr>
              <a:t> نقلها إلى أماكن بعيدة أو تأخير زراعته</a:t>
            </a:r>
            <a:r>
              <a:rPr lang="ar-IQ" b="1" dirty="0">
                <a:ea typeface="Times New Roman" panose="02020603050405020304" pitchFamily="18" charset="0"/>
                <a:cs typeface="Times New Roman" panose="02020603050405020304" pitchFamily="18" charset="0"/>
              </a:rPr>
              <a:t>ا او يتم زراعتها في المشتل في اكياس زراعية او براميل مملوئة برمل الشواطىء لحين تحديد الموعد الامثل لزراعتها                                            </a:t>
            </a:r>
            <a:endParaRPr lang="en-US" b="1" dirty="0"/>
          </a:p>
        </p:txBody>
      </p:sp>
    </p:spTree>
    <p:extLst>
      <p:ext uri="{BB962C8B-B14F-4D97-AF65-F5344CB8AC3E}">
        <p14:creationId xmlns:p14="http://schemas.microsoft.com/office/powerpoint/2010/main" val="1062580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190186" y="502276"/>
            <a:ext cx="6163615" cy="5988676"/>
          </a:xfrm>
        </p:spPr>
        <p:txBody>
          <a:bodyPr>
            <a:normAutofit fontScale="92500" lnSpcReduction="20000"/>
          </a:bodyPr>
          <a:lstStyle/>
          <a:p>
            <a:pPr marL="342900" lvl="0" indent="-342900" algn="r">
              <a:lnSpc>
                <a:spcPct val="107000"/>
              </a:lnSpc>
              <a:spcBef>
                <a:spcPts val="0"/>
              </a:spcBef>
              <a:spcAft>
                <a:spcPts val="800"/>
              </a:spcAft>
              <a:buSzPts val="1000"/>
              <a:buFont typeface="Symbol" panose="05050102010706020507" pitchFamily="18" charset="2"/>
              <a:buChar char=""/>
              <a:tabLst>
                <a:tab pos="457200" algn="l"/>
              </a:tabLst>
            </a:pPr>
            <a:r>
              <a:rPr lang="ar-IQ" sz="3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6</a:t>
            </a:r>
            <a:r>
              <a:rPr lang="ar-IQ" sz="32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 زراعة فسائل النخيل في المكان الدائم</a:t>
            </a:r>
          </a:p>
          <a:p>
            <a:pPr marL="342900" lvl="0" indent="-342900" algn="just">
              <a:lnSpc>
                <a:spcPct val="107000"/>
              </a:lnSpc>
              <a:spcBef>
                <a:spcPts val="0"/>
              </a:spcBef>
              <a:spcAft>
                <a:spcPts val="800"/>
              </a:spcAft>
              <a:buSzPts val="1000"/>
              <a:buFont typeface="Symbol" panose="05050102010706020507" pitchFamily="18" charset="2"/>
              <a:buChar char=""/>
              <a:tabLst>
                <a:tab pos="457200" algn="l"/>
              </a:tabLst>
            </a:pPr>
            <a:r>
              <a:rPr lang="ar-SA" sz="3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تؤخذ تربة الطبقة السطحية الناتجة من هذه الحفرة وتخلط مع مواد </a:t>
            </a:r>
            <a:r>
              <a:rPr lang="ar-IQ" sz="3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مغذية و</a:t>
            </a:r>
            <a:r>
              <a:rPr lang="ar-SA" sz="3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الأسمدة </a:t>
            </a:r>
            <a:r>
              <a:rPr lang="ar-IQ" sz="3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الكيميائية او البيتموس</a:t>
            </a:r>
            <a:r>
              <a:rPr lang="ar-SA" sz="3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وتوضع طبقة من هذا الخليط في أسفل الحفرة</a:t>
            </a:r>
            <a:r>
              <a:rPr lang="ar-IQ" sz="3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r>
              <a:rPr lang="ar-SA" sz="3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تغمر التربة بالماء</a:t>
            </a:r>
            <a:r>
              <a:rPr lang="ar-IQ" sz="3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و</a:t>
            </a:r>
            <a:r>
              <a:rPr lang="ar-SA" sz="3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تترك الحفرة لمدة يوم أو يومين للتهوية</a:t>
            </a:r>
            <a:r>
              <a:rPr lang="ar-IQ" sz="3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r>
              <a:rPr lang="ar-IQ" sz="3200" dirty="0">
                <a:solidFill>
                  <a:prstClr val="black"/>
                </a:solidFill>
                <a:ea typeface="Times New Roman" panose="02020603050405020304" pitchFamily="18" charset="0"/>
                <a:cs typeface="Times New Roman" panose="02020603050405020304" pitchFamily="18" charset="0"/>
              </a:rPr>
              <a:t>وتغطى</a:t>
            </a:r>
            <a:r>
              <a:rPr lang="ar-SA" sz="3200" dirty="0">
                <a:solidFill>
                  <a:prstClr val="black"/>
                </a:solidFill>
                <a:ea typeface="Times New Roman" panose="02020603050405020304" pitchFamily="18" charset="0"/>
                <a:cs typeface="Times New Roman" panose="02020603050405020304" pitchFamily="18" charset="0"/>
              </a:rPr>
              <a:t> </a:t>
            </a:r>
            <a:r>
              <a:rPr lang="ar-IQ" sz="3200" dirty="0">
                <a:solidFill>
                  <a:prstClr val="black"/>
                </a:solidFill>
                <a:ea typeface="Times New Roman" panose="02020603050405020304" pitchFamily="18" charset="0"/>
                <a:cs typeface="Times New Roman" panose="02020603050405020304" pitchFamily="18" charset="0"/>
              </a:rPr>
              <a:t>ب</a:t>
            </a:r>
            <a:r>
              <a:rPr lang="ar-SA" sz="3200" dirty="0">
                <a:solidFill>
                  <a:prstClr val="black"/>
                </a:solidFill>
                <a:ea typeface="Times New Roman" panose="02020603050405020304" pitchFamily="18" charset="0"/>
                <a:cs typeface="Times New Roman" panose="02020603050405020304" pitchFamily="18" charset="0"/>
              </a:rPr>
              <a:t>طبقة من ا</a:t>
            </a:r>
            <a:r>
              <a:rPr lang="ar-IQ" sz="3200" dirty="0">
                <a:solidFill>
                  <a:prstClr val="black"/>
                </a:solidFill>
                <a:ea typeface="Times New Roman" panose="02020603050405020304" pitchFamily="18" charset="0"/>
                <a:cs typeface="Times New Roman" panose="02020603050405020304" pitchFamily="18" charset="0"/>
              </a:rPr>
              <a:t>لزميج </a:t>
            </a:r>
            <a:r>
              <a:rPr lang="ar-SA" sz="3200" dirty="0">
                <a:solidFill>
                  <a:prstClr val="black"/>
                </a:solidFill>
                <a:ea typeface="Times New Roman" panose="02020603050405020304" pitchFamily="18" charset="0"/>
                <a:cs typeface="Times New Roman" panose="02020603050405020304" pitchFamily="18" charset="0"/>
              </a:rPr>
              <a:t>لفصل قاعدة الفسيلة عن </a:t>
            </a:r>
            <a:r>
              <a:rPr lang="ar-SA" sz="3200">
                <a:solidFill>
                  <a:prstClr val="black"/>
                </a:solidFill>
                <a:ea typeface="Times New Roman" panose="02020603050405020304" pitchFamily="18" charset="0"/>
                <a:cs typeface="Times New Roman" panose="02020603050405020304" pitchFamily="18" charset="0"/>
              </a:rPr>
              <a:t>السماد </a:t>
            </a:r>
            <a:r>
              <a:rPr lang="ar-IQ" sz="3200">
                <a:solidFill>
                  <a:prstClr val="black"/>
                </a:solidFill>
                <a:ea typeface="Times New Roman" panose="02020603050405020304" pitchFamily="18" charset="0"/>
                <a:cs typeface="Times New Roman" panose="02020603050405020304" pitchFamily="18" charset="0"/>
              </a:rPr>
              <a:t>بعدها </a:t>
            </a:r>
            <a:r>
              <a:rPr lang="ar-IQ" sz="3200" dirty="0">
                <a:solidFill>
                  <a:prstClr val="black"/>
                </a:solidFill>
                <a:ea typeface="Times New Roman" panose="02020603050405020304" pitchFamily="18" charset="0"/>
                <a:cs typeface="Times New Roman" panose="02020603050405020304" pitchFamily="18" charset="0"/>
              </a:rPr>
              <a:t>يتم وضع الفسيلة بالحفرة ( ثلث منطقة الجذع والمجموع الجذري اي ان اعرض منطقة في الجذع تكون مع مستوى سطح التربة ) وتوجه الفسيلة بأتجاه الشمال وتردم الحفرة برمل الشواطىء(الزميج ) والماء الى ان تثبت الفسيلة وتصبح غير متحركة                                                </a:t>
            </a:r>
            <a:endParaRPr lang="en-US" dirty="0"/>
          </a:p>
        </p:txBody>
      </p:sp>
      <p:pic>
        <p:nvPicPr>
          <p:cNvPr id="5" name="Content Placeholder 4" descr="2"/>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3184" y="502277"/>
            <a:ext cx="4597757" cy="2884868"/>
          </a:xfrm>
          <a:prstGeom prst="rect">
            <a:avLst/>
          </a:prstGeom>
          <a:noFill/>
          <a:ln>
            <a:noFill/>
          </a:ln>
        </p:spPr>
      </p:pic>
      <p:pic>
        <p:nvPicPr>
          <p:cNvPr id="6" name="Picture 5"/>
          <p:cNvPicPr>
            <a:picLocks noChangeAspect="1"/>
          </p:cNvPicPr>
          <p:nvPr/>
        </p:nvPicPr>
        <p:blipFill>
          <a:blip r:embed="rId3"/>
          <a:stretch>
            <a:fillRect/>
          </a:stretch>
        </p:blipFill>
        <p:spPr>
          <a:xfrm>
            <a:off x="605307" y="3554569"/>
            <a:ext cx="3773510" cy="3455831"/>
          </a:xfrm>
          <a:prstGeom prst="rect">
            <a:avLst/>
          </a:prstGeom>
        </p:spPr>
      </p:pic>
    </p:spTree>
    <p:extLst>
      <p:ext uri="{BB962C8B-B14F-4D97-AF65-F5344CB8AC3E}">
        <p14:creationId xmlns:p14="http://schemas.microsoft.com/office/powerpoint/2010/main" val="2097043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729579"/>
          </a:xfrm>
        </p:spPr>
        <p:txBody>
          <a:bodyPr/>
          <a:lstStyle/>
          <a:p>
            <a:pPr algn="ctr"/>
            <a:r>
              <a:rPr lang="ar-IQ" dirty="0"/>
              <a:t>زراعة الفسائل على حواف السواقي الاروائية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4261"/>
            <a:ext cx="12192000" cy="5885645"/>
          </a:xfrm>
          <a:prstGeom prst="rect">
            <a:avLst/>
          </a:prstGeom>
        </p:spPr>
      </p:pic>
    </p:spTree>
    <p:extLst>
      <p:ext uri="{BB962C8B-B14F-4D97-AF65-F5344CB8AC3E}">
        <p14:creationId xmlns:p14="http://schemas.microsoft.com/office/powerpoint/2010/main" val="3178445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6"/>
            <a:ext cx="10515600" cy="678064"/>
          </a:xfrm>
        </p:spPr>
        <p:txBody>
          <a:bodyPr>
            <a:normAutofit fontScale="90000"/>
          </a:bodyPr>
          <a:lstStyle/>
          <a:p>
            <a:pPr algn="r"/>
            <a:r>
              <a:rPr lang="ar-IQ" dirty="0"/>
              <a:t>7 – تغطية الفسائل لحمايتها من الظروف الجوية الغير الملائمة </a:t>
            </a:r>
            <a:endParaRPr lang="en-US" dirty="0"/>
          </a:p>
        </p:txBody>
      </p:sp>
      <p:sp>
        <p:nvSpPr>
          <p:cNvPr id="4" name="Content Placeholder 3"/>
          <p:cNvSpPr>
            <a:spLocks noGrp="1"/>
          </p:cNvSpPr>
          <p:nvPr>
            <p:ph sz="half" idx="1"/>
          </p:nvPr>
        </p:nvSpPr>
        <p:spPr>
          <a:xfrm>
            <a:off x="669702" y="1043190"/>
            <a:ext cx="5102180" cy="5692461"/>
          </a:xfrm>
        </p:spPr>
        <p:txBody>
          <a:bodyPr/>
          <a:lstStyle/>
          <a:p>
            <a:pPr algn="r"/>
            <a:r>
              <a:rPr lang="ar-IQ" dirty="0">
                <a:solidFill>
                  <a:prstClr val="black"/>
                </a:solidFill>
              </a:rPr>
              <a:t>اما عند زراعة الفسائل خلال الموسم الخريفي يفضل تغطية الفسائل بالسعف الجاف وقطع من البلاستك لحماية القمة النامية من البرودة الشديدة خلال فصل الشتاء.  </a:t>
            </a:r>
          </a:p>
          <a:p>
            <a:pPr algn="r"/>
            <a:r>
              <a:rPr lang="ar-IQ" dirty="0">
                <a:solidFill>
                  <a:prstClr val="black"/>
                </a:solidFill>
              </a:rPr>
              <a:t>ويجب عدم رفع الاغطية من الفسائل الا بعد مرور سنة كاملة من موعد الزراعة مع مراقبة نمو الفسيلة خلال هذه الفترة . </a:t>
            </a:r>
            <a:endParaRPr lang="en-US" dirty="0"/>
          </a:p>
        </p:txBody>
      </p:sp>
      <p:sp>
        <p:nvSpPr>
          <p:cNvPr id="5" name="Content Placeholder 4"/>
          <p:cNvSpPr>
            <a:spLocks noGrp="1"/>
          </p:cNvSpPr>
          <p:nvPr>
            <p:ph sz="half" idx="2"/>
          </p:nvPr>
        </p:nvSpPr>
        <p:spPr>
          <a:xfrm>
            <a:off x="5771881" y="1043190"/>
            <a:ext cx="5581919" cy="5547466"/>
          </a:xfrm>
        </p:spPr>
        <p:txBody>
          <a:bodyPr/>
          <a:lstStyle/>
          <a:p>
            <a:pPr algn="r"/>
            <a:r>
              <a:rPr lang="ar-IQ" dirty="0"/>
              <a:t>فعند زراعة الفسائل خلال الموسم الربيعي يفضل تغطية الفسائل بالسعف الجاف و بقطع </a:t>
            </a:r>
            <a:r>
              <a:rPr lang="ar-IQ"/>
              <a:t>الجنفاص لحماية </a:t>
            </a:r>
            <a:r>
              <a:rPr lang="ar-IQ" dirty="0"/>
              <a:t>القمة النامية من ارتفاع الحرارة الشديد خلال فصل الصيف </a:t>
            </a:r>
            <a:endParaRPr lang="en-US" dirty="0"/>
          </a:p>
        </p:txBody>
      </p:sp>
      <p:pic>
        <p:nvPicPr>
          <p:cNvPr id="2" name="Picture 1"/>
          <p:cNvPicPr>
            <a:picLocks noChangeAspect="1"/>
          </p:cNvPicPr>
          <p:nvPr/>
        </p:nvPicPr>
        <p:blipFill>
          <a:blip r:embed="rId2"/>
          <a:stretch>
            <a:fillRect/>
          </a:stretch>
        </p:blipFill>
        <p:spPr>
          <a:xfrm>
            <a:off x="8978538" y="2971906"/>
            <a:ext cx="2375262" cy="3618750"/>
          </a:xfrm>
          <a:prstGeom prst="rect">
            <a:avLst/>
          </a:prstGeom>
        </p:spPr>
      </p:pic>
      <p:pic>
        <p:nvPicPr>
          <p:cNvPr id="6" name="Picture 5"/>
          <p:cNvPicPr>
            <a:picLocks noChangeAspect="1"/>
          </p:cNvPicPr>
          <p:nvPr/>
        </p:nvPicPr>
        <p:blipFill>
          <a:blip r:embed="rId3"/>
          <a:stretch>
            <a:fillRect/>
          </a:stretch>
        </p:blipFill>
        <p:spPr>
          <a:xfrm>
            <a:off x="6697014" y="2971906"/>
            <a:ext cx="2129123" cy="3618750"/>
          </a:xfrm>
          <a:prstGeom prst="rect">
            <a:avLst/>
          </a:prstGeom>
        </p:spPr>
      </p:pic>
      <p:pic>
        <p:nvPicPr>
          <p:cNvPr id="7" name="Picture 6"/>
          <p:cNvPicPr>
            <a:picLocks noChangeAspect="1"/>
          </p:cNvPicPr>
          <p:nvPr/>
        </p:nvPicPr>
        <p:blipFill>
          <a:blip r:embed="rId4"/>
          <a:stretch>
            <a:fillRect/>
          </a:stretch>
        </p:blipFill>
        <p:spPr>
          <a:xfrm>
            <a:off x="2781837" y="4250028"/>
            <a:ext cx="1249250" cy="2607972"/>
          </a:xfrm>
          <a:prstGeom prst="rect">
            <a:avLst/>
          </a:prstGeom>
        </p:spPr>
      </p:pic>
    </p:spTree>
    <p:extLst>
      <p:ext uri="{BB962C8B-B14F-4D97-AF65-F5344CB8AC3E}">
        <p14:creationId xmlns:p14="http://schemas.microsoft.com/office/powerpoint/2010/main" val="4275553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3669"/>
          </a:xfrm>
        </p:spPr>
        <p:txBody>
          <a:bodyPr>
            <a:normAutofit fontScale="90000"/>
          </a:bodyPr>
          <a:lstStyle/>
          <a:p>
            <a:pPr algn="ctr"/>
            <a:r>
              <a:rPr lang="ar-IQ" dirty="0"/>
              <a:t>8 – تسميد فسائل نخيل التمر </a:t>
            </a:r>
            <a:endParaRPr lang="en-US" dirty="0"/>
          </a:p>
        </p:txBody>
      </p:sp>
      <p:sp>
        <p:nvSpPr>
          <p:cNvPr id="4" name="Content Placeholder 3"/>
          <p:cNvSpPr>
            <a:spLocks noGrp="1"/>
          </p:cNvSpPr>
          <p:nvPr>
            <p:ph sz="half" idx="2"/>
          </p:nvPr>
        </p:nvSpPr>
        <p:spPr>
          <a:xfrm>
            <a:off x="6542468" y="1120462"/>
            <a:ext cx="4811332" cy="5056501"/>
          </a:xfrm>
        </p:spPr>
        <p:txBody>
          <a:bodyPr>
            <a:normAutofit lnSpcReduction="10000"/>
          </a:bodyPr>
          <a:lstStyle/>
          <a:p>
            <a:pPr algn="just"/>
            <a:r>
              <a:rPr lang="ar-IQ" b="1" dirty="0"/>
              <a:t>يفضل عدم اضافة الاسمدة وخاصة العضوية غير المخمرة وغير المعقمة عند زراعة الفسائل بصورة مباشرة للفسائل للحفاظ عليها من التلوث وبالتالي موتها ويفضل اضافة الاسمدة على عمق 30سم من قاعدة الفسيلة لضمان جاهزيتها للفسيلة عندما تنمو وتكون جذور وفي مايلي جدول يوضح تاثير اضافة الاسمدة الكيميائية بنسب واعماق مختلفة في نسبة نمو فسائل نخيل التمرصنف البرحي والتي كانت معنوية عند المستويات العليا                                       </a:t>
            </a:r>
            <a:endParaRPr lang="en-US" b="1"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1069882799"/>
              </p:ext>
            </p:extLst>
          </p:nvPr>
        </p:nvGraphicFramePr>
        <p:xfrm>
          <a:off x="231821" y="1825625"/>
          <a:ext cx="6426555" cy="3855720"/>
        </p:xfrm>
        <a:graphic>
          <a:graphicData uri="http://schemas.openxmlformats.org/drawingml/2006/table">
            <a:tbl>
              <a:tblPr firstRow="1" bandRow="1">
                <a:tableStyleId>{93296810-A885-4BE3-A3E7-6D5BEEA58F35}</a:tableStyleId>
              </a:tblPr>
              <a:tblGrid>
                <a:gridCol w="1285311">
                  <a:extLst>
                    <a:ext uri="{9D8B030D-6E8A-4147-A177-3AD203B41FA5}">
                      <a16:colId xmlns="" xmlns:a16="http://schemas.microsoft.com/office/drawing/2014/main" val="20000"/>
                    </a:ext>
                  </a:extLst>
                </a:gridCol>
                <a:gridCol w="1285311">
                  <a:extLst>
                    <a:ext uri="{9D8B030D-6E8A-4147-A177-3AD203B41FA5}">
                      <a16:colId xmlns="" xmlns:a16="http://schemas.microsoft.com/office/drawing/2014/main" val="20001"/>
                    </a:ext>
                  </a:extLst>
                </a:gridCol>
                <a:gridCol w="1285311">
                  <a:extLst>
                    <a:ext uri="{9D8B030D-6E8A-4147-A177-3AD203B41FA5}">
                      <a16:colId xmlns="" xmlns:a16="http://schemas.microsoft.com/office/drawing/2014/main" val="20002"/>
                    </a:ext>
                  </a:extLst>
                </a:gridCol>
                <a:gridCol w="1285311">
                  <a:extLst>
                    <a:ext uri="{9D8B030D-6E8A-4147-A177-3AD203B41FA5}">
                      <a16:colId xmlns="" xmlns:a16="http://schemas.microsoft.com/office/drawing/2014/main" val="20003"/>
                    </a:ext>
                  </a:extLst>
                </a:gridCol>
                <a:gridCol w="1285311">
                  <a:extLst>
                    <a:ext uri="{9D8B030D-6E8A-4147-A177-3AD203B41FA5}">
                      <a16:colId xmlns="" xmlns:a16="http://schemas.microsoft.com/office/drawing/2014/main" val="20004"/>
                    </a:ext>
                  </a:extLst>
                </a:gridCol>
              </a:tblGrid>
              <a:tr h="457200">
                <a:tc rowSpan="2">
                  <a:txBody>
                    <a:bodyPr/>
                    <a:lstStyle/>
                    <a:p>
                      <a:pPr algn="ctr"/>
                      <a:r>
                        <a:rPr lang="ar-IQ" dirty="0"/>
                        <a:t>متوسط تاثير الاسمدة</a:t>
                      </a:r>
                      <a:endParaRPr lang="en-US" dirty="0"/>
                    </a:p>
                  </a:txBody>
                  <a:tcPr/>
                </a:tc>
                <a:tc gridSpan="3">
                  <a:txBody>
                    <a:bodyPr/>
                    <a:lstStyle/>
                    <a:p>
                      <a:pPr algn="ctr"/>
                      <a:r>
                        <a:rPr lang="ar-IQ" dirty="0"/>
                        <a:t>عمق الاضافة سم</a:t>
                      </a:r>
                      <a:endParaRPr lang="en-US" dirty="0"/>
                    </a:p>
                  </a:txBody>
                  <a:tcPr/>
                </a:tc>
                <a:tc hMerge="1">
                  <a:txBody>
                    <a:bodyPr/>
                    <a:lstStyle/>
                    <a:p>
                      <a:endParaRPr lang="en-US" dirty="0"/>
                    </a:p>
                  </a:txBody>
                  <a:tcPr/>
                </a:tc>
                <a:tc hMerge="1">
                  <a:txBody>
                    <a:bodyPr/>
                    <a:lstStyle/>
                    <a:p>
                      <a:endParaRPr lang="en-US" dirty="0"/>
                    </a:p>
                  </a:txBody>
                  <a:tcPr/>
                </a:tc>
                <a:tc rowSpan="2">
                  <a:txBody>
                    <a:bodyPr/>
                    <a:lstStyle/>
                    <a:p>
                      <a:pPr algn="ctr" rtl="1"/>
                      <a:r>
                        <a:rPr lang="ar-IQ" dirty="0"/>
                        <a:t>مستوى سماد </a:t>
                      </a:r>
                      <a:r>
                        <a:rPr lang="en-US" dirty="0"/>
                        <a:t>NPK</a:t>
                      </a:r>
                      <a:r>
                        <a:rPr lang="ar-IQ" dirty="0"/>
                        <a:t> كغم</a:t>
                      </a:r>
                      <a:endParaRPr lang="en-US" dirty="0"/>
                    </a:p>
                  </a:txBody>
                  <a:tcPr/>
                </a:tc>
                <a:extLst>
                  <a:ext uri="{0D108BD9-81ED-4DB2-BD59-A6C34878D82A}">
                    <a16:rowId xmlns="" xmlns:a16="http://schemas.microsoft.com/office/drawing/2014/main" val="10000"/>
                  </a:ext>
                </a:extLst>
              </a:tr>
              <a:tr h="457200">
                <a:tc vMerge="1">
                  <a:txBody>
                    <a:bodyPr/>
                    <a:lstStyle/>
                    <a:p>
                      <a:endParaRPr lang="en-US"/>
                    </a:p>
                  </a:txBody>
                  <a:tcPr/>
                </a:tc>
                <a:tc>
                  <a:txBody>
                    <a:bodyPr/>
                    <a:lstStyle/>
                    <a:p>
                      <a:pPr algn="ctr"/>
                      <a:r>
                        <a:rPr lang="ar-IQ" dirty="0"/>
                        <a:t>30</a:t>
                      </a:r>
                      <a:endParaRPr lang="en-US" dirty="0"/>
                    </a:p>
                  </a:txBody>
                  <a:tcPr/>
                </a:tc>
                <a:tc>
                  <a:txBody>
                    <a:bodyPr/>
                    <a:lstStyle/>
                    <a:p>
                      <a:pPr algn="ctr"/>
                      <a:r>
                        <a:rPr lang="ar-IQ" dirty="0"/>
                        <a:t>15</a:t>
                      </a:r>
                      <a:endParaRPr lang="en-US" dirty="0"/>
                    </a:p>
                  </a:txBody>
                  <a:tcPr/>
                </a:tc>
                <a:tc>
                  <a:txBody>
                    <a:bodyPr/>
                    <a:lstStyle/>
                    <a:p>
                      <a:pPr algn="ctr"/>
                      <a:r>
                        <a:rPr lang="ar-IQ" dirty="0"/>
                        <a:t>0</a:t>
                      </a:r>
                      <a:endParaRPr lang="en-US" dirty="0"/>
                    </a:p>
                  </a:txBody>
                  <a:tcPr/>
                </a:tc>
                <a:tc vMerge="1">
                  <a:txBody>
                    <a:bodyPr/>
                    <a:lstStyle/>
                    <a:p>
                      <a:endParaRPr lang="en-US"/>
                    </a:p>
                  </a:txBody>
                  <a:tcPr/>
                </a:tc>
                <a:extLst>
                  <a:ext uri="{0D108BD9-81ED-4DB2-BD59-A6C34878D82A}">
                    <a16:rowId xmlns="" xmlns:a16="http://schemas.microsoft.com/office/drawing/2014/main" val="10001"/>
                  </a:ext>
                </a:extLst>
              </a:tr>
              <a:tr h="370840">
                <a:tc>
                  <a:txBody>
                    <a:bodyPr/>
                    <a:lstStyle/>
                    <a:p>
                      <a:pPr algn="ctr"/>
                      <a:r>
                        <a:rPr lang="en-US" dirty="0"/>
                        <a:t>8.63</a:t>
                      </a:r>
                    </a:p>
                  </a:txBody>
                  <a:tcPr/>
                </a:tc>
                <a:tc>
                  <a:txBody>
                    <a:bodyPr/>
                    <a:lstStyle/>
                    <a:p>
                      <a:pPr algn="ctr"/>
                      <a:r>
                        <a:rPr lang="en-US" dirty="0"/>
                        <a:t>11.80</a:t>
                      </a:r>
                    </a:p>
                  </a:txBody>
                  <a:tcPr/>
                </a:tc>
                <a:tc>
                  <a:txBody>
                    <a:bodyPr/>
                    <a:lstStyle/>
                    <a:p>
                      <a:pPr algn="ctr"/>
                      <a:r>
                        <a:rPr lang="en-US" dirty="0"/>
                        <a:t>9.10</a:t>
                      </a:r>
                    </a:p>
                  </a:txBody>
                  <a:tcPr/>
                </a:tc>
                <a:tc>
                  <a:txBody>
                    <a:bodyPr/>
                    <a:lstStyle/>
                    <a:p>
                      <a:pPr algn="ctr"/>
                      <a:r>
                        <a:rPr lang="en-US" dirty="0"/>
                        <a:t>5.00</a:t>
                      </a:r>
                    </a:p>
                  </a:txBody>
                  <a:tcPr/>
                </a:tc>
                <a:tc>
                  <a:txBody>
                    <a:bodyPr/>
                    <a:lstStyle/>
                    <a:p>
                      <a:pPr algn="ctr"/>
                      <a:r>
                        <a:rPr lang="ar-IQ" dirty="0"/>
                        <a:t>0</a:t>
                      </a:r>
                      <a:endParaRPr lang="en-US" dirty="0"/>
                    </a:p>
                  </a:txBody>
                  <a:tcPr/>
                </a:tc>
                <a:extLst>
                  <a:ext uri="{0D108BD9-81ED-4DB2-BD59-A6C34878D82A}">
                    <a16:rowId xmlns="" xmlns:a16="http://schemas.microsoft.com/office/drawing/2014/main" val="10002"/>
                  </a:ext>
                </a:extLst>
              </a:tr>
              <a:tr h="370840">
                <a:tc>
                  <a:txBody>
                    <a:bodyPr/>
                    <a:lstStyle/>
                    <a:p>
                      <a:pPr algn="ctr"/>
                      <a:r>
                        <a:rPr lang="en-US" dirty="0"/>
                        <a:t>9.86</a:t>
                      </a:r>
                    </a:p>
                  </a:txBody>
                  <a:tcPr/>
                </a:tc>
                <a:tc>
                  <a:txBody>
                    <a:bodyPr/>
                    <a:lstStyle/>
                    <a:p>
                      <a:pPr algn="ctr"/>
                      <a:r>
                        <a:rPr lang="en-US" dirty="0"/>
                        <a:t>11.62</a:t>
                      </a:r>
                    </a:p>
                  </a:txBody>
                  <a:tcPr/>
                </a:tc>
                <a:tc>
                  <a:txBody>
                    <a:bodyPr/>
                    <a:lstStyle/>
                    <a:p>
                      <a:pPr algn="ctr"/>
                      <a:r>
                        <a:rPr lang="en-US" dirty="0"/>
                        <a:t>11.6</a:t>
                      </a:r>
                    </a:p>
                  </a:txBody>
                  <a:tcPr/>
                </a:tc>
                <a:tc>
                  <a:txBody>
                    <a:bodyPr/>
                    <a:lstStyle/>
                    <a:p>
                      <a:pPr algn="ctr"/>
                      <a:r>
                        <a:rPr lang="en-US" dirty="0"/>
                        <a:t>6.35</a:t>
                      </a:r>
                    </a:p>
                  </a:txBody>
                  <a:tcPr/>
                </a:tc>
                <a:tc>
                  <a:txBody>
                    <a:bodyPr/>
                    <a:lstStyle/>
                    <a:p>
                      <a:pPr algn="ctr"/>
                      <a:r>
                        <a:rPr lang="ar-IQ" dirty="0"/>
                        <a:t>2:1:1</a:t>
                      </a:r>
                      <a:endParaRPr lang="en-US" dirty="0"/>
                    </a:p>
                  </a:txBody>
                  <a:tcPr/>
                </a:tc>
                <a:extLst>
                  <a:ext uri="{0D108BD9-81ED-4DB2-BD59-A6C34878D82A}">
                    <a16:rowId xmlns="" xmlns:a16="http://schemas.microsoft.com/office/drawing/2014/main" val="10003"/>
                  </a:ext>
                </a:extLst>
              </a:tr>
              <a:tr h="370840">
                <a:tc>
                  <a:txBody>
                    <a:bodyPr/>
                    <a:lstStyle/>
                    <a:p>
                      <a:pPr algn="ctr"/>
                      <a:r>
                        <a:rPr lang="en-US" dirty="0"/>
                        <a:t>11.49</a:t>
                      </a:r>
                    </a:p>
                  </a:txBody>
                  <a:tcPr>
                    <a:solidFill>
                      <a:schemeClr val="accent2"/>
                    </a:solidFill>
                  </a:tcPr>
                </a:tc>
                <a:tc>
                  <a:txBody>
                    <a:bodyPr/>
                    <a:lstStyle/>
                    <a:p>
                      <a:pPr algn="ctr"/>
                      <a:r>
                        <a:rPr lang="en-US" dirty="0"/>
                        <a:t>13.10</a:t>
                      </a:r>
                    </a:p>
                  </a:txBody>
                  <a:tcPr>
                    <a:solidFill>
                      <a:schemeClr val="accent2"/>
                    </a:solidFill>
                  </a:tcPr>
                </a:tc>
                <a:tc>
                  <a:txBody>
                    <a:bodyPr/>
                    <a:lstStyle/>
                    <a:p>
                      <a:pPr algn="ctr"/>
                      <a:r>
                        <a:rPr lang="en-US" dirty="0"/>
                        <a:t>11.7</a:t>
                      </a:r>
                    </a:p>
                  </a:txBody>
                  <a:tcPr/>
                </a:tc>
                <a:tc>
                  <a:txBody>
                    <a:bodyPr/>
                    <a:lstStyle/>
                    <a:p>
                      <a:pPr algn="ctr"/>
                      <a:r>
                        <a:rPr lang="en-US" dirty="0"/>
                        <a:t>9.66</a:t>
                      </a:r>
                    </a:p>
                  </a:txBody>
                  <a:tcPr/>
                </a:tc>
                <a:tc>
                  <a:txBody>
                    <a:bodyPr/>
                    <a:lstStyle/>
                    <a:p>
                      <a:pPr algn="ctr"/>
                      <a:r>
                        <a:rPr lang="ar-IQ" dirty="0"/>
                        <a:t>2:1:2</a:t>
                      </a:r>
                      <a:endParaRPr lang="en-US" dirty="0"/>
                    </a:p>
                  </a:txBody>
                  <a:tcPr/>
                </a:tc>
                <a:extLst>
                  <a:ext uri="{0D108BD9-81ED-4DB2-BD59-A6C34878D82A}">
                    <a16:rowId xmlns="" xmlns:a16="http://schemas.microsoft.com/office/drawing/2014/main" val="10004"/>
                  </a:ext>
                </a:extLst>
              </a:tr>
              <a:tr h="370840">
                <a:tc rowSpan="2">
                  <a:txBody>
                    <a:bodyPr/>
                    <a:lstStyle/>
                    <a:p>
                      <a:pPr algn="ctr"/>
                      <a:r>
                        <a:rPr lang="ar-IQ" dirty="0"/>
                        <a:t> لتاثير الاسمدة </a:t>
                      </a:r>
                      <a:r>
                        <a:rPr lang="en-US" dirty="0"/>
                        <a:t>RLSD</a:t>
                      </a:r>
                      <a:r>
                        <a:rPr lang="ar-IQ" dirty="0"/>
                        <a:t>=</a:t>
                      </a:r>
                      <a:r>
                        <a:rPr lang="en-US" dirty="0"/>
                        <a:t> </a:t>
                      </a:r>
                      <a:r>
                        <a:rPr lang="ar-IQ" dirty="0"/>
                        <a:t>1.292</a:t>
                      </a:r>
                      <a:endParaRPr lang="en-US" dirty="0"/>
                    </a:p>
                  </a:txBody>
                  <a:tcPr/>
                </a:tc>
                <a:tc>
                  <a:txBody>
                    <a:bodyPr/>
                    <a:lstStyle/>
                    <a:p>
                      <a:pPr algn="ctr"/>
                      <a:r>
                        <a:rPr lang="en-US" dirty="0"/>
                        <a:t>12.17</a:t>
                      </a:r>
                    </a:p>
                  </a:txBody>
                  <a:tcPr>
                    <a:solidFill>
                      <a:schemeClr val="accent2"/>
                    </a:solidFill>
                  </a:tcPr>
                </a:tc>
                <a:tc>
                  <a:txBody>
                    <a:bodyPr/>
                    <a:lstStyle/>
                    <a:p>
                      <a:pPr algn="ctr"/>
                      <a:r>
                        <a:rPr lang="en-US" dirty="0"/>
                        <a:t>10.8</a:t>
                      </a:r>
                    </a:p>
                  </a:txBody>
                  <a:tcPr/>
                </a:tc>
                <a:tc>
                  <a:txBody>
                    <a:bodyPr/>
                    <a:lstStyle/>
                    <a:p>
                      <a:pPr algn="ctr"/>
                      <a:r>
                        <a:rPr lang="en-US" dirty="0"/>
                        <a:t>7.003</a:t>
                      </a:r>
                    </a:p>
                  </a:txBody>
                  <a:tcPr/>
                </a:tc>
                <a:tc>
                  <a:txBody>
                    <a:bodyPr/>
                    <a:lstStyle/>
                    <a:p>
                      <a:pPr algn="ctr"/>
                      <a:r>
                        <a:rPr lang="ar-IQ" dirty="0"/>
                        <a:t>متوسط تاثير عمق الاضافة</a:t>
                      </a:r>
                      <a:endParaRPr lang="en-US" dirty="0"/>
                    </a:p>
                  </a:txBody>
                  <a:tcPr/>
                </a:tc>
                <a:extLst>
                  <a:ext uri="{0D108BD9-81ED-4DB2-BD59-A6C34878D82A}">
                    <a16:rowId xmlns="" xmlns:a16="http://schemas.microsoft.com/office/drawing/2014/main" val="10005"/>
                  </a:ext>
                </a:extLst>
              </a:tr>
              <a:tr h="370840">
                <a:tc vMerge="1">
                  <a:txBody>
                    <a:bodyPr/>
                    <a:lstStyle/>
                    <a:p>
                      <a:endParaRPr lang="en-US" dirty="0"/>
                    </a:p>
                  </a:txBody>
                  <a:tcPr/>
                </a:tc>
                <a:tc gridSpan="3">
                  <a:txBody>
                    <a:bodyPr/>
                    <a:lstStyle/>
                    <a:p>
                      <a:pPr algn="ctr"/>
                      <a:r>
                        <a:rPr kumimoji="0" lang="ar-IQ" sz="1800" b="0" i="0" u="none" strike="noStrike" kern="1200" cap="none" spc="0" normalizeH="0" baseline="0" noProof="0" dirty="0">
                          <a:ln>
                            <a:noFill/>
                          </a:ln>
                          <a:solidFill>
                            <a:prstClr val="black"/>
                          </a:solidFill>
                          <a:effectLst/>
                          <a:uLnTx/>
                          <a:uFillTx/>
                          <a:latin typeface="+mn-lt"/>
                          <a:cs typeface="+mn-cs"/>
                        </a:rPr>
                        <a:t> لتاثير تفعل الاسمدة وعمق الاضافة</a:t>
                      </a:r>
                      <a:r>
                        <a:rPr kumimoji="0" lang="en-US" sz="1800" b="0" i="0" u="none" strike="noStrike" kern="1200" cap="none" spc="0" normalizeH="0" baseline="0" noProof="0" dirty="0">
                          <a:ln>
                            <a:noFill/>
                          </a:ln>
                          <a:solidFill>
                            <a:prstClr val="black"/>
                          </a:solidFill>
                          <a:effectLst/>
                          <a:uLnTx/>
                          <a:uFillTx/>
                          <a:latin typeface="+mn-lt"/>
                        </a:rPr>
                        <a:t>RLSD</a:t>
                      </a:r>
                      <a:r>
                        <a:rPr kumimoji="0" lang="ar-IQ" sz="1800" b="0" i="0" u="none" strike="noStrike" kern="1200" cap="none" spc="0" normalizeH="0" baseline="0" noProof="0" dirty="0">
                          <a:ln>
                            <a:noFill/>
                          </a:ln>
                          <a:solidFill>
                            <a:prstClr val="black"/>
                          </a:solidFill>
                          <a:effectLst/>
                          <a:uLnTx/>
                          <a:uFillTx/>
                          <a:latin typeface="+mn-lt"/>
                        </a:rPr>
                        <a:t>2.307</a:t>
                      </a:r>
                      <a:r>
                        <a:rPr kumimoji="0" lang="ar-IQ" sz="1800" b="0" i="0" u="none" strike="noStrike" kern="1200" cap="none" spc="0" normalizeH="0" baseline="0" noProof="0" dirty="0">
                          <a:ln>
                            <a:noFill/>
                          </a:ln>
                          <a:solidFill>
                            <a:prstClr val="black"/>
                          </a:solidFill>
                          <a:effectLst/>
                          <a:uLnTx/>
                          <a:uFillTx/>
                          <a:latin typeface="+mn-lt"/>
                          <a:cs typeface="+mn-cs"/>
                        </a:rPr>
                        <a:t>=</a:t>
                      </a:r>
                      <a:r>
                        <a:rPr kumimoji="0" lang="en-US" sz="1800" b="0" i="0" u="none" strike="noStrike" kern="1200" cap="none" spc="0" normalizeH="0" baseline="0" noProof="0" dirty="0">
                          <a:ln>
                            <a:noFill/>
                          </a:ln>
                          <a:solidFill>
                            <a:prstClr val="black"/>
                          </a:solidFill>
                          <a:effectLst/>
                          <a:uLnTx/>
                          <a:uFillTx/>
                          <a:latin typeface="+mn-lt"/>
                        </a:rPr>
                        <a:t> </a:t>
                      </a:r>
                      <a:endParaRPr lang="en-US" dirty="0"/>
                    </a:p>
                  </a:txBody>
                  <a:tcPr/>
                </a:tc>
                <a:tc hMerge="1">
                  <a:txBody>
                    <a:bodyPr/>
                    <a:lstStyle/>
                    <a:p>
                      <a:endParaRPr lang="en-US"/>
                    </a:p>
                  </a:txBody>
                  <a:tcPr/>
                </a:tc>
                <a:tc hMerge="1">
                  <a:txBody>
                    <a:bodyPr/>
                    <a:lstStyle/>
                    <a:p>
                      <a:endParaRPr lang="en-US" dirty="0"/>
                    </a:p>
                  </a:txBody>
                  <a:tcPr/>
                </a:tc>
                <a:tc>
                  <a:txBody>
                    <a:bodyPr/>
                    <a:lstStyle/>
                    <a:p>
                      <a:pPr algn="ctr"/>
                      <a:r>
                        <a:rPr kumimoji="0" lang="ar-IQ" sz="1800" b="0" i="0" u="none" strike="noStrike" kern="1200" cap="none" spc="0" normalizeH="0" baseline="0" noProof="0" dirty="0">
                          <a:ln>
                            <a:noFill/>
                          </a:ln>
                          <a:solidFill>
                            <a:prstClr val="black"/>
                          </a:solidFill>
                          <a:effectLst/>
                          <a:uLnTx/>
                          <a:uFillTx/>
                          <a:latin typeface="+mn-lt"/>
                          <a:cs typeface="+mn-cs"/>
                        </a:rPr>
                        <a:t> لتاثير عمق الاضافة </a:t>
                      </a:r>
                      <a:r>
                        <a:rPr kumimoji="0" lang="en-US" sz="1800" b="0" i="0" u="none" strike="noStrike" kern="1200" cap="none" spc="0" normalizeH="0" baseline="0" noProof="0" dirty="0">
                          <a:ln>
                            <a:noFill/>
                          </a:ln>
                          <a:solidFill>
                            <a:prstClr val="black"/>
                          </a:solidFill>
                          <a:effectLst/>
                          <a:uLnTx/>
                          <a:uFillTx/>
                          <a:latin typeface="+mn-lt"/>
                        </a:rPr>
                        <a:t>RLSD</a:t>
                      </a:r>
                      <a:r>
                        <a:rPr kumimoji="0" lang="ar-IQ" sz="1800" b="0" i="0" u="none" strike="noStrike" kern="1200" cap="none" spc="0" normalizeH="0" baseline="0" noProof="0" dirty="0">
                          <a:ln>
                            <a:noFill/>
                          </a:ln>
                          <a:solidFill>
                            <a:prstClr val="black"/>
                          </a:solidFill>
                          <a:effectLst/>
                          <a:uLnTx/>
                          <a:uFillTx/>
                          <a:latin typeface="+mn-lt"/>
                          <a:cs typeface="+mn-cs"/>
                        </a:rPr>
                        <a:t>=</a:t>
                      </a:r>
                      <a:r>
                        <a:rPr kumimoji="0" lang="en-US" sz="1800" b="0" i="0" u="none" strike="noStrike" kern="1200" cap="none" spc="0" normalizeH="0" baseline="0" noProof="0" dirty="0">
                          <a:ln>
                            <a:noFill/>
                          </a:ln>
                          <a:solidFill>
                            <a:prstClr val="black"/>
                          </a:solidFill>
                          <a:effectLst/>
                          <a:uLnTx/>
                          <a:uFillTx/>
                          <a:latin typeface="+mn-lt"/>
                        </a:rPr>
                        <a:t> </a:t>
                      </a:r>
                      <a:r>
                        <a:rPr kumimoji="0" lang="ar-IQ" sz="1800" b="0" i="0" u="none" strike="noStrike" kern="1200" cap="none" spc="0" normalizeH="0" baseline="0" noProof="0" dirty="0">
                          <a:ln>
                            <a:noFill/>
                          </a:ln>
                          <a:solidFill>
                            <a:prstClr val="black"/>
                          </a:solidFill>
                          <a:effectLst/>
                          <a:uLnTx/>
                          <a:uFillTx/>
                          <a:latin typeface="+mn-lt"/>
                        </a:rPr>
                        <a:t>1.292</a:t>
                      </a:r>
                      <a:endParaRPr lang="en-US" dirty="0"/>
                    </a:p>
                  </a:txBody>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332236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26548"/>
          </a:xfrm>
        </p:spPr>
        <p:txBody>
          <a:bodyPr>
            <a:normAutofit fontScale="90000"/>
          </a:bodyPr>
          <a:lstStyle/>
          <a:p>
            <a:pPr algn="r"/>
            <a:r>
              <a:rPr lang="ar-IQ" dirty="0"/>
              <a:t>9 – </a:t>
            </a:r>
            <a:r>
              <a:rPr lang="ar-IQ" sz="4000" b="1" dirty="0"/>
              <a:t>ري فسائل نخيل التمر المزروعة حديثا</a:t>
            </a:r>
            <a:endParaRPr lang="en-US" sz="4000" b="1" dirty="0"/>
          </a:p>
        </p:txBody>
      </p:sp>
      <p:pic>
        <p:nvPicPr>
          <p:cNvPr id="5" name="Content Placeholder 4"/>
          <p:cNvPicPr>
            <a:picLocks noGrp="1" noChangeAspect="1"/>
          </p:cNvPicPr>
          <p:nvPr>
            <p:ph sz="half" idx="1"/>
          </p:nvPr>
        </p:nvPicPr>
        <p:blipFill>
          <a:blip r:embed="rId2"/>
          <a:stretch>
            <a:fillRect/>
          </a:stretch>
        </p:blipFill>
        <p:spPr>
          <a:xfrm>
            <a:off x="115910" y="1261906"/>
            <a:ext cx="4566328" cy="5473745"/>
          </a:xfrm>
          <a:prstGeom prst="rect">
            <a:avLst/>
          </a:prstGeom>
        </p:spPr>
      </p:pic>
      <p:sp>
        <p:nvSpPr>
          <p:cNvPr id="4" name="Content Placeholder 3"/>
          <p:cNvSpPr>
            <a:spLocks noGrp="1"/>
          </p:cNvSpPr>
          <p:nvPr>
            <p:ph sz="half" idx="2"/>
          </p:nvPr>
        </p:nvSpPr>
        <p:spPr>
          <a:xfrm>
            <a:off x="4682239" y="991674"/>
            <a:ext cx="6671562" cy="5743977"/>
          </a:xfrm>
        </p:spPr>
        <p:txBody>
          <a:bodyPr>
            <a:noAutofit/>
          </a:bodyPr>
          <a:lstStyle/>
          <a:p>
            <a:pPr algn="r"/>
            <a:r>
              <a:rPr lang="ar-IQ" sz="2400" b="1" dirty="0"/>
              <a:t>عند ري الفسائل المزروعة حديثا </a:t>
            </a:r>
            <a:r>
              <a:rPr lang="ar-IQ" sz="2400" b="1"/>
              <a:t>يجب الابتعاد </a:t>
            </a:r>
            <a:r>
              <a:rPr lang="ar-IQ" sz="2400" b="1" dirty="0"/>
              <a:t>عن ظروف الغداقة والري الغزير ويتم اعتماد البرنامج التالي</a:t>
            </a:r>
          </a:p>
          <a:p>
            <a:pPr algn="r"/>
            <a:r>
              <a:rPr lang="ar-IQ" sz="2400" b="1" dirty="0"/>
              <a:t>تروى فسائل نخيل التمر مرة واحدة كل خمسة ايام في الاراضي الثقيلة( الطينية )                </a:t>
            </a:r>
          </a:p>
          <a:p>
            <a:pPr algn="r"/>
            <a:r>
              <a:rPr lang="ar-IQ" sz="2400" b="1" dirty="0"/>
              <a:t>اما في الاراضي الخفيفة ( الرملية ) فتروى الفسائل المزروعة حديثا مرة كل يومين ويستمرالري بهذا المعدل لمدة سنه من تاريخ الزراعة </a:t>
            </a:r>
          </a:p>
          <a:p>
            <a:pPr algn="r"/>
            <a:r>
              <a:rPr lang="ar-IQ" sz="2400" b="1" dirty="0"/>
              <a:t>وبعدها تتباعد فترات الري فتكون بمعدل مرة كل اسبوع بواقع 140 لتر / نخلة خلال فترة النمو من شهر شباط ولغاية شهر تموز اما الاشهر المتبقية من السنة فتروى بمعدل مرة كل اسبوعين في الترب الطينية </a:t>
            </a:r>
          </a:p>
          <a:p>
            <a:pPr algn="r"/>
            <a:r>
              <a:rPr lang="ar-IQ" sz="2400" b="1" dirty="0"/>
              <a:t>امافي الترب الرملية </a:t>
            </a:r>
            <a:r>
              <a:rPr lang="ar-IQ" sz="2400" b="1" dirty="0">
                <a:solidFill>
                  <a:prstClr val="black"/>
                </a:solidFill>
              </a:rPr>
              <a:t>فتكون بمعدل مرتين كل اسبوع بواقع 140 لتر / نخلة خلال فترة النمو من شهر شباط ولغاية شهر تموز </a:t>
            </a:r>
          </a:p>
          <a:p>
            <a:pPr algn="r"/>
            <a:r>
              <a:rPr lang="ar-IQ" sz="2400" b="1" dirty="0">
                <a:solidFill>
                  <a:prstClr val="black"/>
                </a:solidFill>
              </a:rPr>
              <a:t>اما الاشهر المتبقية من السنة فتروى بمعدل مرة كل عشرة ايام                                  </a:t>
            </a:r>
            <a:endParaRPr lang="en-US" sz="2400" b="1" dirty="0"/>
          </a:p>
        </p:txBody>
      </p:sp>
    </p:spTree>
    <p:extLst>
      <p:ext uri="{BB962C8B-B14F-4D97-AF65-F5344CB8AC3E}">
        <p14:creationId xmlns:p14="http://schemas.microsoft.com/office/powerpoint/2010/main" val="3717947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4069" y="365126"/>
            <a:ext cx="11237843" cy="734804"/>
          </a:xfrm>
        </p:spPr>
        <p:txBody>
          <a:bodyPr>
            <a:noAutofit/>
          </a:bodyPr>
          <a:lstStyle/>
          <a:p>
            <a:pPr algn="ctr"/>
            <a:r>
              <a:rPr lang="ar-IQ" sz="2800" dirty="0"/>
              <a:t/>
            </a:r>
            <a:br>
              <a:rPr lang="ar-IQ" sz="2800" dirty="0"/>
            </a:br>
            <a:r>
              <a:rPr lang="ar-IQ" sz="2800" dirty="0"/>
              <a:t/>
            </a:r>
            <a:br>
              <a:rPr lang="ar-IQ" sz="2800" dirty="0"/>
            </a:br>
            <a:r>
              <a:rPr lang="ar-IQ" sz="2800" dirty="0"/>
              <a:t/>
            </a:r>
            <a:br>
              <a:rPr lang="ar-IQ" sz="2800" dirty="0"/>
            </a:br>
            <a:r>
              <a:rPr lang="ar-IQ" sz="2800" dirty="0"/>
              <a:t/>
            </a:r>
            <a:br>
              <a:rPr lang="ar-IQ" sz="2800" dirty="0"/>
            </a:br>
            <a:r>
              <a:rPr lang="ar-IQ" sz="2800" dirty="0"/>
              <a:t/>
            </a:r>
            <a:br>
              <a:rPr lang="ar-IQ" sz="2800" dirty="0"/>
            </a:br>
            <a:r>
              <a:rPr lang="ar-IQ" sz="2800" dirty="0"/>
              <a:t>جدول يوضح تاثير كميات مياه الري المضافة لنخلة التمر خلال اسبوع في معدل نمو  نخيل التمر% صنفي الخضراوي والشويثي</a:t>
            </a:r>
            <a:endParaRPr lang="en-US" sz="28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25008659"/>
              </p:ext>
            </p:extLst>
          </p:nvPr>
        </p:nvGraphicFramePr>
        <p:xfrm>
          <a:off x="824948" y="2464767"/>
          <a:ext cx="10515600" cy="2870200"/>
        </p:xfrm>
        <a:graphic>
          <a:graphicData uri="http://schemas.openxmlformats.org/drawingml/2006/table">
            <a:tbl>
              <a:tblPr firstRow="1" bandRow="1">
                <a:tableStyleId>{93296810-A885-4BE3-A3E7-6D5BEEA58F35}</a:tableStyleId>
              </a:tblPr>
              <a:tblGrid>
                <a:gridCol w="2628900">
                  <a:extLst>
                    <a:ext uri="{9D8B030D-6E8A-4147-A177-3AD203B41FA5}">
                      <a16:colId xmlns="" xmlns:a16="http://schemas.microsoft.com/office/drawing/2014/main" val="20000"/>
                    </a:ext>
                  </a:extLst>
                </a:gridCol>
                <a:gridCol w="2628900">
                  <a:extLst>
                    <a:ext uri="{9D8B030D-6E8A-4147-A177-3AD203B41FA5}">
                      <a16:colId xmlns="" xmlns:a16="http://schemas.microsoft.com/office/drawing/2014/main" val="20001"/>
                    </a:ext>
                  </a:extLst>
                </a:gridCol>
                <a:gridCol w="2628900">
                  <a:extLst>
                    <a:ext uri="{9D8B030D-6E8A-4147-A177-3AD203B41FA5}">
                      <a16:colId xmlns="" xmlns:a16="http://schemas.microsoft.com/office/drawing/2014/main" val="20002"/>
                    </a:ext>
                  </a:extLst>
                </a:gridCol>
                <a:gridCol w="2628900">
                  <a:extLst>
                    <a:ext uri="{9D8B030D-6E8A-4147-A177-3AD203B41FA5}">
                      <a16:colId xmlns="" xmlns:a16="http://schemas.microsoft.com/office/drawing/2014/main" val="20003"/>
                    </a:ext>
                  </a:extLst>
                </a:gridCol>
              </a:tblGrid>
              <a:tr h="370840">
                <a:tc gridSpan="3">
                  <a:txBody>
                    <a:bodyPr/>
                    <a:lstStyle/>
                    <a:p>
                      <a:pPr algn="ctr"/>
                      <a:r>
                        <a:rPr lang="ar-IQ" b="1" dirty="0">
                          <a:solidFill>
                            <a:schemeClr val="tx1"/>
                          </a:solidFill>
                        </a:rPr>
                        <a:t>كمـية مـــــياه الـــري ( لتر \ نخلــة \ اســــــبوع  )                                                     </a:t>
                      </a:r>
                      <a:endParaRPr lang="en-US" b="1" dirty="0">
                        <a:solidFill>
                          <a:schemeClr val="tx1"/>
                        </a:solidFill>
                      </a:endParaRPr>
                    </a:p>
                  </a:txBody>
                  <a:tcPr/>
                </a:tc>
                <a:tc hMerge="1">
                  <a:txBody>
                    <a:bodyPr/>
                    <a:lstStyle/>
                    <a:p>
                      <a:endParaRPr lang="en-US"/>
                    </a:p>
                  </a:txBody>
                  <a:tcPr/>
                </a:tc>
                <a:tc hMerge="1">
                  <a:txBody>
                    <a:bodyPr/>
                    <a:lstStyle/>
                    <a:p>
                      <a:endParaRPr lang="en-US" dirty="0"/>
                    </a:p>
                  </a:txBody>
                  <a:tcPr/>
                </a:tc>
                <a:tc rowSpan="2">
                  <a:txBody>
                    <a:bodyPr/>
                    <a:lstStyle/>
                    <a:p>
                      <a:pPr algn="ctr"/>
                      <a:endParaRPr lang="ar-IQ" sz="2400" b="1" dirty="0">
                        <a:solidFill>
                          <a:schemeClr val="tx1"/>
                        </a:solidFill>
                      </a:endParaRPr>
                    </a:p>
                    <a:p>
                      <a:pPr algn="ctr"/>
                      <a:r>
                        <a:rPr lang="ar-IQ" sz="2400" b="1" dirty="0">
                          <a:solidFill>
                            <a:schemeClr val="tx1"/>
                          </a:solidFill>
                        </a:rPr>
                        <a:t>الاصناف الزراعية    </a:t>
                      </a:r>
                      <a:r>
                        <a:rPr lang="ar-IQ" b="1" dirty="0">
                          <a:solidFill>
                            <a:schemeClr val="tx1"/>
                          </a:solidFill>
                        </a:rPr>
                        <a:t> </a:t>
                      </a:r>
                      <a:endParaRPr lang="en-US" b="1" dirty="0">
                        <a:solidFill>
                          <a:schemeClr val="tx1"/>
                        </a:solidFill>
                      </a:endParaRPr>
                    </a:p>
                  </a:txBody>
                  <a:tcPr/>
                </a:tc>
                <a:extLst>
                  <a:ext uri="{0D108BD9-81ED-4DB2-BD59-A6C34878D82A}">
                    <a16:rowId xmlns="" xmlns:a16="http://schemas.microsoft.com/office/drawing/2014/main" val="10000"/>
                  </a:ext>
                </a:extLst>
              </a:tr>
              <a:tr h="370840">
                <a:tc>
                  <a:txBody>
                    <a:bodyPr/>
                    <a:lstStyle/>
                    <a:p>
                      <a:pPr algn="ctr"/>
                      <a:r>
                        <a:rPr lang="ar-IQ" sz="2000" b="1" dirty="0">
                          <a:solidFill>
                            <a:schemeClr val="tx1"/>
                          </a:solidFill>
                        </a:rPr>
                        <a:t>140</a:t>
                      </a:r>
                    </a:p>
                    <a:p>
                      <a:pPr algn="ctr"/>
                      <a:endParaRPr lang="en-US" sz="2000" b="1" dirty="0">
                        <a:solidFill>
                          <a:schemeClr val="tx1"/>
                        </a:solidFill>
                      </a:endParaRPr>
                    </a:p>
                  </a:txBody>
                  <a:tcPr/>
                </a:tc>
                <a:tc>
                  <a:txBody>
                    <a:bodyPr/>
                    <a:lstStyle/>
                    <a:p>
                      <a:pPr algn="ctr"/>
                      <a:r>
                        <a:rPr lang="ar-IQ" sz="2000" b="1" dirty="0">
                          <a:solidFill>
                            <a:schemeClr val="tx1"/>
                          </a:solidFill>
                        </a:rPr>
                        <a:t>70</a:t>
                      </a:r>
                      <a:endParaRPr lang="en-US" sz="2000" b="1" dirty="0">
                        <a:solidFill>
                          <a:schemeClr val="tx1"/>
                        </a:solidFill>
                      </a:endParaRPr>
                    </a:p>
                  </a:txBody>
                  <a:tcPr/>
                </a:tc>
                <a:tc>
                  <a:txBody>
                    <a:bodyPr/>
                    <a:lstStyle/>
                    <a:p>
                      <a:pPr algn="ctr"/>
                      <a:r>
                        <a:rPr lang="ar-IQ" sz="2000" b="1" dirty="0">
                          <a:solidFill>
                            <a:schemeClr val="tx1"/>
                          </a:solidFill>
                        </a:rPr>
                        <a:t>0</a:t>
                      </a:r>
                      <a:endParaRPr lang="en-US" sz="2000" b="1" dirty="0">
                        <a:solidFill>
                          <a:schemeClr val="tx1"/>
                        </a:solidFill>
                      </a:endParaRPr>
                    </a:p>
                  </a:txBody>
                  <a:tcPr/>
                </a:tc>
                <a:tc vMerge="1">
                  <a:txBody>
                    <a:bodyPr/>
                    <a:lstStyle/>
                    <a:p>
                      <a:endParaRPr lang="en-US" dirty="0"/>
                    </a:p>
                  </a:txBody>
                  <a:tcPr/>
                </a:tc>
                <a:extLst>
                  <a:ext uri="{0D108BD9-81ED-4DB2-BD59-A6C34878D82A}">
                    <a16:rowId xmlns="" xmlns:a16="http://schemas.microsoft.com/office/drawing/2014/main" val="10001"/>
                  </a:ext>
                </a:extLst>
              </a:tr>
              <a:tr h="370840">
                <a:tc>
                  <a:txBody>
                    <a:bodyPr/>
                    <a:lstStyle/>
                    <a:p>
                      <a:pPr algn="ctr"/>
                      <a:r>
                        <a:rPr lang="en-US" sz="2000" b="1" dirty="0"/>
                        <a:t>0.5197</a:t>
                      </a:r>
                    </a:p>
                  </a:txBody>
                  <a:tcPr>
                    <a:solidFill>
                      <a:schemeClr val="accent2"/>
                    </a:solidFill>
                  </a:tcPr>
                </a:tc>
                <a:tc>
                  <a:txBody>
                    <a:bodyPr/>
                    <a:lstStyle/>
                    <a:p>
                      <a:pPr algn="ctr"/>
                      <a:r>
                        <a:rPr lang="en-US" sz="2000" b="1" dirty="0">
                          <a:solidFill>
                            <a:schemeClr val="tx1"/>
                          </a:solidFill>
                        </a:rPr>
                        <a:t>0.4788</a:t>
                      </a:r>
                    </a:p>
                  </a:txBody>
                  <a:tcPr/>
                </a:tc>
                <a:tc>
                  <a:txBody>
                    <a:bodyPr/>
                    <a:lstStyle/>
                    <a:p>
                      <a:pPr algn="ctr"/>
                      <a:r>
                        <a:rPr lang="en-US" sz="2000" b="1" dirty="0">
                          <a:solidFill>
                            <a:schemeClr val="tx1"/>
                          </a:solidFill>
                        </a:rPr>
                        <a:t>0.3788</a:t>
                      </a:r>
                      <a:endParaRPr lang="ar-IQ" sz="2000" b="1" dirty="0">
                        <a:solidFill>
                          <a:schemeClr val="tx1"/>
                        </a:solidFill>
                      </a:endParaRPr>
                    </a:p>
                    <a:p>
                      <a:pPr algn="ctr"/>
                      <a:endParaRPr lang="en-US" sz="2000" b="1" dirty="0">
                        <a:solidFill>
                          <a:schemeClr val="tx1"/>
                        </a:solidFill>
                      </a:endParaRPr>
                    </a:p>
                  </a:txBody>
                  <a:tcPr/>
                </a:tc>
                <a:tc>
                  <a:txBody>
                    <a:bodyPr/>
                    <a:lstStyle/>
                    <a:p>
                      <a:pPr algn="ctr"/>
                      <a:r>
                        <a:rPr lang="ar-IQ" sz="2400" b="1" dirty="0">
                          <a:solidFill>
                            <a:schemeClr val="tx1"/>
                          </a:solidFill>
                        </a:rPr>
                        <a:t>خضراوي</a:t>
                      </a:r>
                      <a:endParaRPr lang="en-US" sz="2400" b="1" dirty="0">
                        <a:solidFill>
                          <a:schemeClr val="tx1"/>
                        </a:solidFill>
                      </a:endParaRPr>
                    </a:p>
                  </a:txBody>
                  <a:tcPr/>
                </a:tc>
                <a:extLst>
                  <a:ext uri="{0D108BD9-81ED-4DB2-BD59-A6C34878D82A}">
                    <a16:rowId xmlns="" xmlns:a16="http://schemas.microsoft.com/office/drawing/2014/main" val="10002"/>
                  </a:ext>
                </a:extLst>
              </a:tr>
              <a:tr h="370840">
                <a:tc>
                  <a:txBody>
                    <a:bodyPr/>
                    <a:lstStyle/>
                    <a:p>
                      <a:pPr algn="ctr"/>
                      <a:r>
                        <a:rPr lang="en-US" sz="2000" b="1" dirty="0"/>
                        <a:t>0.6168</a:t>
                      </a:r>
                    </a:p>
                  </a:txBody>
                  <a:tcPr>
                    <a:solidFill>
                      <a:schemeClr val="accent2"/>
                    </a:solidFill>
                  </a:tcPr>
                </a:tc>
                <a:tc>
                  <a:txBody>
                    <a:bodyPr/>
                    <a:lstStyle/>
                    <a:p>
                      <a:pPr algn="ctr"/>
                      <a:r>
                        <a:rPr lang="en-US" sz="2000" b="1" dirty="0">
                          <a:solidFill>
                            <a:schemeClr val="tx1"/>
                          </a:solidFill>
                        </a:rPr>
                        <a:t>0.5689</a:t>
                      </a:r>
                    </a:p>
                  </a:txBody>
                  <a:tcPr/>
                </a:tc>
                <a:tc>
                  <a:txBody>
                    <a:bodyPr/>
                    <a:lstStyle/>
                    <a:p>
                      <a:pPr algn="ctr"/>
                      <a:r>
                        <a:rPr lang="en-US" sz="2000" b="1" dirty="0">
                          <a:solidFill>
                            <a:schemeClr val="tx1"/>
                          </a:solidFill>
                        </a:rPr>
                        <a:t>0.4734</a:t>
                      </a:r>
                      <a:endParaRPr lang="ar-IQ" sz="2000" b="1" dirty="0">
                        <a:solidFill>
                          <a:schemeClr val="tx1"/>
                        </a:solidFill>
                      </a:endParaRPr>
                    </a:p>
                    <a:p>
                      <a:pPr algn="ctr"/>
                      <a:endParaRPr lang="en-US" sz="2000" b="1" dirty="0">
                        <a:solidFill>
                          <a:schemeClr val="tx1"/>
                        </a:solidFill>
                      </a:endParaRPr>
                    </a:p>
                  </a:txBody>
                  <a:tcPr/>
                </a:tc>
                <a:tc>
                  <a:txBody>
                    <a:bodyPr/>
                    <a:lstStyle/>
                    <a:p>
                      <a:pPr algn="ctr"/>
                      <a:r>
                        <a:rPr lang="ar-IQ" sz="2400" b="1" dirty="0">
                          <a:solidFill>
                            <a:schemeClr val="tx1"/>
                          </a:solidFill>
                        </a:rPr>
                        <a:t>شويثي</a:t>
                      </a:r>
                      <a:endParaRPr lang="en-US" sz="2400" b="1" dirty="0">
                        <a:solidFill>
                          <a:schemeClr val="tx1"/>
                        </a:solidFill>
                      </a:endParaRPr>
                    </a:p>
                  </a:txBody>
                  <a:tcPr/>
                </a:tc>
                <a:extLst>
                  <a:ext uri="{0D108BD9-81ED-4DB2-BD59-A6C34878D82A}">
                    <a16:rowId xmlns="" xmlns:a16="http://schemas.microsoft.com/office/drawing/2014/main" val="10003"/>
                  </a:ext>
                </a:extLst>
              </a:tr>
              <a:tr h="370840">
                <a:tc>
                  <a:txBody>
                    <a:bodyPr/>
                    <a:lstStyle/>
                    <a:p>
                      <a:pPr algn="ctr"/>
                      <a:endParaRPr lang="en-US" sz="2000" b="1">
                        <a:solidFill>
                          <a:schemeClr val="tx1"/>
                        </a:solidFill>
                      </a:endParaRPr>
                    </a:p>
                  </a:txBody>
                  <a:tcPr/>
                </a:tc>
                <a:tc>
                  <a:txBody>
                    <a:bodyPr/>
                    <a:lstStyle/>
                    <a:p>
                      <a:pPr algn="ctr"/>
                      <a:endParaRPr lang="en-US" sz="2000" b="1">
                        <a:solidFill>
                          <a:schemeClr val="tx1"/>
                        </a:solidFill>
                      </a:endParaRPr>
                    </a:p>
                  </a:txBody>
                  <a:tcPr/>
                </a:tc>
                <a:tc>
                  <a:txBody>
                    <a:bodyPr/>
                    <a:lstStyle/>
                    <a:p>
                      <a:pPr algn="ctr"/>
                      <a:r>
                        <a:rPr lang="en-US" sz="2000" b="1" dirty="0">
                          <a:solidFill>
                            <a:schemeClr val="tx1"/>
                          </a:solidFill>
                        </a:rPr>
                        <a:t>0.02710</a:t>
                      </a:r>
                    </a:p>
                  </a:txBody>
                  <a:tcPr/>
                </a:tc>
                <a:tc>
                  <a:txBody>
                    <a:bodyPr/>
                    <a:lstStyle/>
                    <a:p>
                      <a:pPr algn="ctr"/>
                      <a:r>
                        <a:rPr lang="en-US" b="1" dirty="0">
                          <a:solidFill>
                            <a:schemeClr val="tx1"/>
                          </a:solidFill>
                        </a:rPr>
                        <a:t>(P = 0.05 ) RLSD</a:t>
                      </a:r>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893873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9093" y="1081825"/>
            <a:ext cx="5710707" cy="5095138"/>
          </a:xfrm>
        </p:spPr>
        <p:txBody>
          <a:bodyPr>
            <a:normAutofit fontScale="92500" lnSpcReduction="20000"/>
          </a:bodyPr>
          <a:lstStyle/>
          <a:p>
            <a:endParaRPr lang="en-US" dirty="0"/>
          </a:p>
        </p:txBody>
      </p:sp>
      <p:sp>
        <p:nvSpPr>
          <p:cNvPr id="4" name="Content Placeholder 3"/>
          <p:cNvSpPr>
            <a:spLocks noGrp="1"/>
          </p:cNvSpPr>
          <p:nvPr>
            <p:ph sz="half" idx="2"/>
          </p:nvPr>
        </p:nvSpPr>
        <p:spPr>
          <a:xfrm>
            <a:off x="6162261" y="715617"/>
            <a:ext cx="5191539" cy="5461346"/>
          </a:xfrm>
        </p:spPr>
        <p:txBody>
          <a:bodyPr>
            <a:normAutofit fontScale="92500" lnSpcReduction="20000"/>
          </a:bodyPr>
          <a:lstStyle/>
          <a:p>
            <a:pPr algn="r"/>
            <a:r>
              <a:rPr lang="ar-IQ" dirty="0"/>
              <a:t>10</a:t>
            </a:r>
            <a:r>
              <a:rPr lang="ar-IQ" b="1" dirty="0"/>
              <a:t> </a:t>
            </a:r>
            <a:r>
              <a:rPr lang="ar-IQ" sz="3000" b="1" dirty="0"/>
              <a:t>– العزق والتعشيب</a:t>
            </a:r>
          </a:p>
          <a:p>
            <a:pPr algn="r"/>
            <a:r>
              <a:rPr lang="ar-IQ" b="1" dirty="0"/>
              <a:t>يتم العزق والتعشيب حول جذع الفسيلة لتنظيفها من الحشائش والادغال الضارة </a:t>
            </a:r>
          </a:p>
          <a:p>
            <a:pPr algn="r"/>
            <a:endParaRPr lang="ar-IQ" b="1" dirty="0"/>
          </a:p>
          <a:p>
            <a:pPr algn="r"/>
            <a:r>
              <a:rPr lang="ar-IQ" b="1" dirty="0"/>
              <a:t>11 – </a:t>
            </a:r>
            <a:r>
              <a:rPr lang="ar-IQ" sz="3000" b="1" dirty="0"/>
              <a:t>الوقاية والمكافحة</a:t>
            </a:r>
          </a:p>
          <a:p>
            <a:pPr algn="r"/>
            <a:r>
              <a:rPr lang="ar-IQ" b="1" dirty="0"/>
              <a:t>      اما بالنسبة للوقاية والمكافحة فيتم رشة وقائية باحد المبيدات المناسبة لمكافحة حشرة النخيل الــقشرية ودوباس النــخيل والارضــة التي تنشط يرقاتها خلال فصل الخريف .</a:t>
            </a:r>
          </a:p>
          <a:p>
            <a:pPr algn="r"/>
            <a:endParaRPr lang="ar-IQ" b="1" dirty="0"/>
          </a:p>
          <a:p>
            <a:pPr algn="r"/>
            <a:r>
              <a:rPr lang="ar-IQ" b="1" dirty="0">
                <a:solidFill>
                  <a:prstClr val="black"/>
                </a:solidFill>
              </a:rPr>
              <a:t>12 – </a:t>
            </a:r>
            <a:r>
              <a:rPr lang="ar-IQ" sz="3000" b="1" dirty="0">
                <a:solidFill>
                  <a:prstClr val="black"/>
                </a:solidFill>
              </a:rPr>
              <a:t>عند نجاح نمو الفسيلة يفضل ازالة الطلع المتكون في سنتي اثــمارها الاولى كليا لتتجه الفسيلة الى تكـوين مجموعين خضري وجذري قويين ممـا ينعكس على انتاجية النخلة وقوة نـموها في المستقبل .</a:t>
            </a:r>
            <a:endParaRPr lang="en-US" sz="3000" b="1" dirty="0"/>
          </a:p>
        </p:txBody>
      </p:sp>
      <p:pic>
        <p:nvPicPr>
          <p:cNvPr id="6" name="Picture 5"/>
          <p:cNvPicPr>
            <a:picLocks noChangeAspect="1"/>
          </p:cNvPicPr>
          <p:nvPr/>
        </p:nvPicPr>
        <p:blipFill>
          <a:blip r:embed="rId2"/>
          <a:stretch>
            <a:fillRect/>
          </a:stretch>
        </p:blipFill>
        <p:spPr>
          <a:xfrm>
            <a:off x="309092" y="503583"/>
            <a:ext cx="5710707" cy="5673380"/>
          </a:xfrm>
          <a:prstGeom prst="rect">
            <a:avLst/>
          </a:prstGeom>
        </p:spPr>
      </p:pic>
    </p:spTree>
    <p:extLst>
      <p:ext uri="{BB962C8B-B14F-4D97-AF65-F5344CB8AC3E}">
        <p14:creationId xmlns:p14="http://schemas.microsoft.com/office/powerpoint/2010/main" val="2425355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71309"/>
          </a:xfrm>
        </p:spPr>
        <p:txBody>
          <a:bodyPr>
            <a:normAutofit fontScale="90000"/>
          </a:bodyPr>
          <a:lstStyle/>
          <a:p>
            <a:pPr algn="ctr"/>
            <a:r>
              <a:rPr lang="ar-IQ" dirty="0"/>
              <a:t>اعداد وتخطيط ارض بستان النخيل </a:t>
            </a:r>
            <a:endParaRPr lang="en-US" dirty="0"/>
          </a:p>
        </p:txBody>
      </p:sp>
      <p:sp>
        <p:nvSpPr>
          <p:cNvPr id="3" name="Content Placeholder 2"/>
          <p:cNvSpPr>
            <a:spLocks noGrp="1"/>
          </p:cNvSpPr>
          <p:nvPr>
            <p:ph idx="1"/>
          </p:nvPr>
        </p:nvSpPr>
        <p:spPr>
          <a:xfrm>
            <a:off x="838200" y="936434"/>
            <a:ext cx="10515600" cy="5240529"/>
          </a:xfrm>
        </p:spPr>
        <p:txBody>
          <a:bodyPr/>
          <a:lstStyle/>
          <a:p>
            <a:pPr algn="r"/>
            <a:r>
              <a:rPr lang="ar-IQ" dirty="0"/>
              <a:t>1 – حراثة الارض / شتوية للتغلب على الاعشاب والادغال وحراثة صيفية لتنعيم التربة وتسويتها وحراثة خريفية بعد جني الثمار بعمق 30 – 35 سم </a:t>
            </a:r>
          </a:p>
          <a:p>
            <a:pPr algn="r"/>
            <a:r>
              <a:rPr lang="ar-IQ" dirty="0"/>
              <a:t>2 – تسوية الارض لضمان توزيع مياه الري بشكل متساوي </a:t>
            </a:r>
          </a:p>
          <a:p>
            <a:pPr algn="r"/>
            <a:r>
              <a:rPr lang="ar-IQ" dirty="0"/>
              <a:t>3 – شق السواقي الرئيسية والفرعية تبعا لطبيعة الارض وطريقة الري المتبعة وعموما تتجه السواقي من الجزء المرتفع المنسوب الى الجزء المنخفض مع مراعاة عدم شق السواقي العميقة </a:t>
            </a:r>
            <a:endParaRPr lang="en-US" dirty="0"/>
          </a:p>
          <a:p>
            <a:pPr algn="r"/>
            <a:r>
              <a:rPr lang="ar-IQ" dirty="0"/>
              <a:t>4 – تقسيم الارض الى قطع مربعة اومستطيلة وتتبع فيها طريقة الزراعة الرباعية او الخماسية </a:t>
            </a:r>
            <a:endParaRPr lang="en-US" dirty="0"/>
          </a:p>
        </p:txBody>
      </p:sp>
    </p:spTree>
    <p:extLst>
      <p:ext uri="{BB962C8B-B14F-4D97-AF65-F5344CB8AC3E}">
        <p14:creationId xmlns:p14="http://schemas.microsoft.com/office/powerpoint/2010/main" val="2780394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69612"/>
          </a:xfrm>
        </p:spPr>
        <p:txBody>
          <a:bodyPr/>
          <a:lstStyle/>
          <a:p>
            <a:pPr algn="ctr"/>
            <a:r>
              <a:rPr lang="ar-IQ" dirty="0"/>
              <a:t>متطلبات انشاء بستان نخيل </a:t>
            </a:r>
            <a:endParaRPr lang="en-US" dirty="0"/>
          </a:p>
        </p:txBody>
      </p:sp>
      <p:sp>
        <p:nvSpPr>
          <p:cNvPr id="3" name="Content Placeholder 2"/>
          <p:cNvSpPr>
            <a:spLocks noGrp="1"/>
          </p:cNvSpPr>
          <p:nvPr>
            <p:ph idx="1"/>
          </p:nvPr>
        </p:nvSpPr>
        <p:spPr>
          <a:xfrm>
            <a:off x="838200" y="1057619"/>
            <a:ext cx="10515600" cy="5119344"/>
          </a:xfrm>
        </p:spPr>
        <p:txBody>
          <a:bodyPr/>
          <a:lstStyle/>
          <a:p>
            <a:pPr algn="r"/>
            <a:r>
              <a:rPr lang="ar-IQ" dirty="0"/>
              <a:t>لغرض انشاء بساتين نخيل يجب اختيار الاصناف الملائمة للمنطقة مع زراعة ( 4 % ) من الافحل الجيدة النوعية </a:t>
            </a:r>
          </a:p>
          <a:p>
            <a:pPr algn="r"/>
            <a:r>
              <a:rPr lang="ar-IQ" dirty="0"/>
              <a:t>اما اهم المتطلبات الرئيسية لانشاء بستان النخيل فهي </a:t>
            </a:r>
          </a:p>
          <a:p>
            <a:pPr algn="r"/>
            <a:r>
              <a:rPr lang="ar-IQ" dirty="0"/>
              <a:t>1 – موقع وسعة البستان / يجب ان يكون قريبة من مصدر ماء الري وطرق المواصلات  </a:t>
            </a:r>
          </a:p>
          <a:p>
            <a:pPr algn="r"/>
            <a:r>
              <a:rPr lang="ar-IQ" dirty="0"/>
              <a:t>2 – الاصناف الزراعية / مهم جدا فيجب مراعاة اعتماد صنف واحد للبستان اوعدد محدود من الاصناف واتماد الاصناف الذكرية ذات التاثير الميتازيني المرغوب</a:t>
            </a:r>
          </a:p>
          <a:p>
            <a:pPr algn="r"/>
            <a:r>
              <a:rPr lang="ar-IQ" dirty="0"/>
              <a:t>3 – مسافات الزراعة </a:t>
            </a:r>
          </a:p>
          <a:p>
            <a:pPr algn="r"/>
            <a:r>
              <a:rPr lang="ar-IQ" dirty="0"/>
              <a:t>4 – طريقة الري والبزل ويعتمد ذلك على نوع التربة ومستوى الماء الارضي ووفرة ماء الري مع استخدام شبكة بزل فعالة للتخلص من تراكم الاملاح بشكل دوري</a:t>
            </a:r>
          </a:p>
          <a:p>
            <a:pPr algn="r"/>
            <a:r>
              <a:rPr lang="ar-IQ" dirty="0"/>
              <a:t>5 – التربة الملائمة والمناطق الصالحة لانشاء البساتين وتوفر الايدي العاملة  </a:t>
            </a:r>
          </a:p>
          <a:p>
            <a:pPr algn="r"/>
            <a:endParaRPr lang="en-US" dirty="0"/>
          </a:p>
        </p:txBody>
      </p:sp>
    </p:spTree>
    <p:extLst>
      <p:ext uri="{BB962C8B-B14F-4D97-AF65-F5344CB8AC3E}">
        <p14:creationId xmlns:p14="http://schemas.microsoft.com/office/powerpoint/2010/main" val="1766078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80304" y="0"/>
            <a:ext cx="12011695" cy="7173532"/>
          </a:xfrm>
        </p:spPr>
        <p:txBody>
          <a:bodyPr/>
          <a:lstStyle/>
          <a:p>
            <a:pPr lvl="0" algn="r"/>
            <a:endParaRPr lang="ar-IQ" dirty="0">
              <a:solidFill>
                <a:prstClr val="black"/>
              </a:solidFill>
            </a:endParaRPr>
          </a:p>
          <a:p>
            <a:pPr lvl="0" algn="r"/>
            <a:r>
              <a:rPr lang="ar-IQ">
                <a:solidFill>
                  <a:prstClr val="black"/>
                </a:solidFill>
              </a:rPr>
              <a:t>تعريف الفسائل : هي </a:t>
            </a:r>
            <a:r>
              <a:rPr lang="ar-IQ" dirty="0">
                <a:solidFill>
                  <a:prstClr val="black"/>
                </a:solidFill>
              </a:rPr>
              <a:t>الخلفات التي تخرج حول جذع النخلة الأم وعند وصولها للحجم المناسب ومطابقتها للمواصفات والشروط اللازمة للاكثار يتم فصلها عن الأم من منطقة الفطامة .</a:t>
            </a:r>
          </a:p>
          <a:p>
            <a:pPr lvl="0" algn="r"/>
            <a:r>
              <a:rPr lang="ar-IQ" dirty="0">
                <a:solidFill>
                  <a:prstClr val="black"/>
                </a:solidFill>
              </a:rPr>
              <a:t>     يعد إكثار النخيل بالفسائل الطريقة الأساسية للتكاثر وقد نجحت هذه الـــطريقة في الـــحفاظ علــــى أصــــناف النخيل المنتشرة في أماكن العالم المختلفة ، وتؤدي هـــذه الـــطريقة الـــغاية المــــرجوة منها في حال القيام بها بالشكل المطلوب ويجب ان يتم زراعة الفسائل  بالمراقد </a:t>
            </a:r>
            <a:r>
              <a:rPr lang="ar-SA" dirty="0">
                <a:ea typeface="Times New Roman" panose="02020603050405020304" pitchFamily="18" charset="0"/>
                <a:cs typeface="Times New Roman" panose="02020603050405020304" pitchFamily="18" charset="0"/>
              </a:rPr>
              <a:t>التي تؤمن نمو وانتشار الجذور بشكل جيد كي تمد المجموع الخضري بما يحتاج إليه من مواد غذائية كافية لنموه بالش</a:t>
            </a:r>
            <a:r>
              <a:rPr lang="ar-IQ" dirty="0">
                <a:ea typeface="Times New Roman" panose="02020603050405020304" pitchFamily="18" charset="0"/>
                <a:cs typeface="Times New Roman" panose="02020603050405020304" pitchFamily="18" charset="0"/>
              </a:rPr>
              <a:t>ـ</a:t>
            </a:r>
            <a:r>
              <a:rPr lang="ar-SA" dirty="0">
                <a:ea typeface="Times New Roman" panose="02020603050405020304" pitchFamily="18" charset="0"/>
                <a:cs typeface="Times New Roman" panose="02020603050405020304" pitchFamily="18" charset="0"/>
              </a:rPr>
              <a:t>كل المطلوب</a:t>
            </a:r>
            <a:r>
              <a:rPr lang="ar-IQ" dirty="0">
                <a:ea typeface="Times New Roman" panose="02020603050405020304" pitchFamily="18" charset="0"/>
                <a:cs typeface="Times New Roman" panose="02020603050405020304" pitchFamily="18" charset="0"/>
              </a:rPr>
              <a:t> ويجب </a:t>
            </a:r>
            <a:r>
              <a:rPr lang="ar-IQ" dirty="0">
                <a:solidFill>
                  <a:prstClr val="black"/>
                </a:solidFill>
              </a:rPr>
              <a:t> فصل وزراعة الفسائل فــي وقت إعتدال درجات الحرارة من السنة ولا يتم فــي أشــــهرالصيف الشديدة الحرارة أو أشهــــر الشتاء الشديدة البرودة. </a:t>
            </a:r>
          </a:p>
        </p:txBody>
      </p:sp>
      <p:pic>
        <p:nvPicPr>
          <p:cNvPr id="4" name="Picture 3"/>
          <p:cNvPicPr>
            <a:picLocks noChangeAspect="1"/>
          </p:cNvPicPr>
          <p:nvPr/>
        </p:nvPicPr>
        <p:blipFill>
          <a:blip r:embed="rId2"/>
          <a:stretch>
            <a:fillRect/>
          </a:stretch>
        </p:blipFill>
        <p:spPr>
          <a:xfrm>
            <a:off x="3893175" y="3850784"/>
            <a:ext cx="4237150" cy="3200399"/>
          </a:xfrm>
          <a:prstGeom prst="rect">
            <a:avLst/>
          </a:prstGeom>
        </p:spPr>
      </p:pic>
    </p:spTree>
    <p:extLst>
      <p:ext uri="{BB962C8B-B14F-4D97-AF65-F5344CB8AC3E}">
        <p14:creationId xmlns:p14="http://schemas.microsoft.com/office/powerpoint/2010/main" val="3210145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IQ">
                <a:latin typeface="Andalus" panose="02020603050405020304" pitchFamily="18" charset="-78"/>
                <a:cs typeface="Andalus" panose="02020603050405020304" pitchFamily="18" charset="-78"/>
              </a:rPr>
              <a:t>التطبيقات العملية</a:t>
            </a:r>
            <a:endParaRPr lang="en-US" dirty="0">
              <a:latin typeface="Andalus" panose="02020603050405020304" pitchFamily="18" charset="-78"/>
              <a:cs typeface="Andalus" panose="02020603050405020304" pitchFamily="18" charset="-78"/>
            </a:endParaRPr>
          </a:p>
        </p:txBody>
      </p:sp>
      <p:sp>
        <p:nvSpPr>
          <p:cNvPr id="6" name="Content Placeholder 5"/>
          <p:cNvSpPr>
            <a:spLocks noGrp="1"/>
          </p:cNvSpPr>
          <p:nvPr>
            <p:ph sz="half" idx="1"/>
          </p:nvPr>
        </p:nvSpPr>
        <p:spPr>
          <a:xfrm>
            <a:off x="193183" y="1825625"/>
            <a:ext cx="6143223" cy="4794116"/>
          </a:xfrm>
        </p:spPr>
        <p:txBody>
          <a:bodyPr>
            <a:noAutofit/>
          </a:bodyPr>
          <a:lstStyle/>
          <a:p>
            <a:pPr algn="r"/>
            <a:r>
              <a:rPr lang="ar-IQ" dirty="0"/>
              <a:t>2</a:t>
            </a:r>
            <a:r>
              <a:rPr lang="ar-IQ" sz="3200" b="1" dirty="0"/>
              <a:t>– اعداد اماكن زراعة الفسائل ( الجورة )</a:t>
            </a:r>
          </a:p>
          <a:p>
            <a:pPr marL="0" marR="0" algn="r">
              <a:lnSpc>
                <a:spcPct val="107000"/>
              </a:lnSpc>
              <a:spcBef>
                <a:spcPts val="0"/>
              </a:spcBef>
              <a:spcAft>
                <a:spcPts val="800"/>
              </a:spcAft>
            </a:pPr>
            <a:r>
              <a:rPr lang="ar-SA" sz="3200" dirty="0">
                <a:latin typeface="Calibri" panose="020F0502020204030204" pitchFamily="34" charset="0"/>
                <a:ea typeface="Times New Roman" panose="02020603050405020304" pitchFamily="18" charset="0"/>
                <a:cs typeface="Times New Roman" panose="02020603050405020304" pitchFamily="18" charset="0"/>
              </a:rPr>
              <a:t>وتتم عملية تحضير أماكن زراعة الفسائل </a:t>
            </a:r>
            <a:r>
              <a:rPr lang="ar-IQ" sz="3200" dirty="0">
                <a:latin typeface="Calibri" panose="020F0502020204030204" pitchFamily="34" charset="0"/>
                <a:ea typeface="Times New Roman" panose="02020603050405020304" pitchFamily="18" charset="0"/>
                <a:cs typeface="Times New Roman" panose="02020603050405020304" pitchFamily="18" charset="0"/>
              </a:rPr>
              <a:t>ب</a:t>
            </a:r>
            <a:r>
              <a:rPr lang="ar-SA" sz="3200" dirty="0">
                <a:latin typeface="Calibri" panose="020F0502020204030204" pitchFamily="34" charset="0"/>
                <a:ea typeface="Times New Roman" panose="02020603050405020304" pitchFamily="18" charset="0"/>
                <a:cs typeface="Times New Roman" panose="02020603050405020304" pitchFamily="18" charset="0"/>
              </a:rPr>
              <a:t>تخطيط الأرض وتحديد أماكن زراعة الفسائل، بحيث لا تقل المسافات بين أماكن الزراعة عن </a:t>
            </a:r>
            <a:r>
              <a:rPr lang="ar-IQ" sz="3200" dirty="0">
                <a:latin typeface="Calibri" panose="020F0502020204030204" pitchFamily="34" charset="0"/>
                <a:ea typeface="Times New Roman" panose="02020603050405020304" pitchFamily="18" charset="0"/>
                <a:cs typeface="Times New Roman" panose="02020603050405020304" pitchFamily="18" charset="0"/>
              </a:rPr>
              <a:t>5</a:t>
            </a:r>
            <a:r>
              <a:rPr lang="ar-SA" sz="3200" dirty="0">
                <a:latin typeface="Calibri" panose="020F0502020204030204" pitchFamily="34" charset="0"/>
                <a:ea typeface="Times New Roman" panose="02020603050405020304" pitchFamily="18" charset="0"/>
                <a:cs typeface="Times New Roman" panose="02020603050405020304" pitchFamily="18" charset="0"/>
              </a:rPr>
              <a:t> </a:t>
            </a:r>
            <a:r>
              <a:rPr lang="ar-IQ" sz="3200" dirty="0">
                <a:latin typeface="Calibri" panose="020F0502020204030204" pitchFamily="34" charset="0"/>
                <a:ea typeface="Times New Roman" panose="02020603050405020304" pitchFamily="18" charset="0"/>
                <a:cs typeface="Times New Roman" panose="02020603050405020304" pitchFamily="18" charset="0"/>
              </a:rPr>
              <a:t>م </a:t>
            </a:r>
            <a:endParaRPr lang="en-US" sz="32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r">
              <a:lnSpc>
                <a:spcPct val="107000"/>
              </a:lnSpc>
              <a:spcBef>
                <a:spcPts val="0"/>
              </a:spcBef>
              <a:spcAft>
                <a:spcPts val="800"/>
              </a:spcAft>
              <a:buSzPts val="1000"/>
              <a:buFont typeface="Symbol" panose="05050102010706020507" pitchFamily="18" charset="2"/>
              <a:buChar char=""/>
              <a:tabLst>
                <a:tab pos="457200" algn="l"/>
              </a:tabLst>
            </a:pPr>
            <a:r>
              <a:rPr lang="ar-IQ" sz="3200" dirty="0">
                <a:ea typeface="Times New Roman" panose="02020603050405020304" pitchFamily="18" charset="0"/>
                <a:cs typeface="Times New Roman" panose="02020603050405020304" pitchFamily="18" charset="0"/>
              </a:rPr>
              <a:t> ت</a:t>
            </a:r>
            <a:r>
              <a:rPr lang="ar-SA" sz="3200" dirty="0">
                <a:ea typeface="Times New Roman" panose="02020603050405020304" pitchFamily="18" charset="0"/>
                <a:cs typeface="Times New Roman" panose="02020603050405020304" pitchFamily="18" charset="0"/>
              </a:rPr>
              <a:t>حضير الحفرة التي ستزرع </a:t>
            </a:r>
            <a:r>
              <a:rPr lang="ar-IQ" sz="3200" dirty="0">
                <a:ea typeface="Times New Roman" panose="02020603050405020304" pitchFamily="18" charset="0"/>
                <a:cs typeface="Times New Roman" panose="02020603050405020304" pitchFamily="18" charset="0"/>
              </a:rPr>
              <a:t> </a:t>
            </a:r>
            <a:r>
              <a:rPr lang="ar-SA" sz="3200" dirty="0">
                <a:ea typeface="Times New Roman" panose="02020603050405020304" pitchFamily="18" charset="0"/>
                <a:cs typeface="Times New Roman" panose="02020603050405020304" pitchFamily="18" charset="0"/>
              </a:rPr>
              <a:t>بها الفسيلة</a:t>
            </a:r>
            <a:r>
              <a:rPr lang="ar-IQ" sz="3200" dirty="0">
                <a:ea typeface="Times New Roman" panose="02020603050405020304" pitchFamily="18" charset="0"/>
                <a:cs typeface="Times New Roman" panose="02020603050405020304" pitchFamily="18" charset="0"/>
              </a:rPr>
              <a:t> </a:t>
            </a:r>
            <a:r>
              <a:rPr lang="ar-SA" sz="3200" dirty="0">
                <a:ea typeface="Times New Roman" panose="02020603050405020304" pitchFamily="18" charset="0"/>
                <a:cs typeface="Times New Roman" panose="02020603050405020304" pitchFamily="18" charset="0"/>
              </a:rPr>
              <a:t>، بحيث لا تقل أبعادها (</a:t>
            </a:r>
            <a:r>
              <a:rPr lang="ar-IQ" sz="3200" dirty="0">
                <a:ea typeface="Times New Roman" panose="02020603050405020304" pitchFamily="18" charset="0"/>
                <a:cs typeface="Times New Roman" panose="02020603050405020304" pitchFamily="18" charset="0"/>
              </a:rPr>
              <a:t>الطول, العرض والارتفاع </a:t>
            </a:r>
            <a:r>
              <a:rPr lang="ar-SA" sz="3200" dirty="0">
                <a:ea typeface="Times New Roman" panose="02020603050405020304" pitchFamily="18" charset="0"/>
                <a:cs typeface="Times New Roman" panose="02020603050405020304" pitchFamily="18" charset="0"/>
              </a:rPr>
              <a:t>)عن 1 متر</a:t>
            </a:r>
            <a:r>
              <a:rPr lang="ar-IQ" sz="3200" dirty="0">
                <a:ea typeface="Times New Roman" panose="02020603050405020304" pitchFamily="18" charset="0"/>
                <a:cs typeface="Times New Roman" panose="02020603050405020304" pitchFamily="18" charset="0"/>
              </a:rPr>
              <a:t>.</a:t>
            </a:r>
            <a:endParaRPr lang="en-US" sz="3200" dirty="0"/>
          </a:p>
        </p:txBody>
      </p:sp>
      <p:sp>
        <p:nvSpPr>
          <p:cNvPr id="7" name="Content Placeholder 6"/>
          <p:cNvSpPr>
            <a:spLocks noGrp="1"/>
          </p:cNvSpPr>
          <p:nvPr>
            <p:ph sz="half" idx="2"/>
          </p:nvPr>
        </p:nvSpPr>
        <p:spPr>
          <a:xfrm>
            <a:off x="6019800" y="1825625"/>
            <a:ext cx="5455276" cy="4351338"/>
          </a:xfrm>
        </p:spPr>
        <p:txBody>
          <a:bodyPr>
            <a:normAutofit fontScale="92500" lnSpcReduction="10000"/>
          </a:bodyPr>
          <a:lstStyle/>
          <a:p>
            <a:pPr algn="r"/>
            <a:r>
              <a:rPr lang="ar-IQ" dirty="0"/>
              <a:t>1</a:t>
            </a:r>
            <a:r>
              <a:rPr lang="ar-IQ" sz="3200" dirty="0"/>
              <a:t> – </a:t>
            </a:r>
            <a:r>
              <a:rPr lang="ar-IQ" sz="3200" b="1" dirty="0"/>
              <a:t>اعداد تربة الحقل لزراعة الفسائل</a:t>
            </a:r>
            <a:r>
              <a:rPr lang="ar-IQ" b="1" dirty="0"/>
              <a:t> </a:t>
            </a:r>
          </a:p>
          <a:p>
            <a:pPr algn="r"/>
            <a:r>
              <a:rPr lang="ar-IQ" sz="3200" dirty="0"/>
              <a:t>يتم ذلك بحراثة التربة حراثة عميقة في اواخر فصل الشتاء بعمق80 – 100سم فـــي حال زراعة الفسائل خلال الموسم الربيعي .</a:t>
            </a:r>
          </a:p>
          <a:p>
            <a:pPr algn="r"/>
            <a:endParaRPr lang="ar-IQ" sz="400" dirty="0"/>
          </a:p>
          <a:p>
            <a:pPr algn="r"/>
            <a:r>
              <a:rPr lang="ar-IQ" sz="3200" dirty="0"/>
              <a:t>امــــا </a:t>
            </a:r>
          </a:p>
          <a:p>
            <a:pPr algn="r"/>
            <a:r>
              <a:rPr lang="ar-IQ" sz="3200" dirty="0"/>
              <a:t>في حالة زراعة الفسائل خــــلال الموسم الخريفي فيتم حراثة التربة حراثة عميقة في اواخر فصل الصيف ( شهر تموز ) .</a:t>
            </a:r>
            <a:endParaRPr lang="en-US" sz="3200" dirty="0"/>
          </a:p>
        </p:txBody>
      </p:sp>
    </p:spTree>
    <p:extLst>
      <p:ext uri="{BB962C8B-B14F-4D97-AF65-F5344CB8AC3E}">
        <p14:creationId xmlns:p14="http://schemas.microsoft.com/office/powerpoint/2010/main" val="1804587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604911" y="970671"/>
            <a:ext cx="3981157" cy="5444197"/>
          </a:xfrm>
        </p:spPr>
        <p:txBody>
          <a:bodyPr>
            <a:normAutofit/>
          </a:bodyPr>
          <a:lstStyle/>
          <a:p>
            <a:r>
              <a:rPr lang="ar-IQ" sz="2400" b="1" dirty="0"/>
              <a:t>3 -اختيار الفسائل الصالحة للزراعة</a:t>
            </a:r>
            <a:endParaRPr lang="en-US" b="1" dirty="0"/>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1348865166"/>
              </p:ext>
            </p:extLst>
          </p:nvPr>
        </p:nvGraphicFramePr>
        <p:xfrm>
          <a:off x="4726745" y="534572"/>
          <a:ext cx="6907237" cy="5978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p:cNvPicPr>
            <a:picLocks noChangeAspect="1"/>
          </p:cNvPicPr>
          <p:nvPr/>
        </p:nvPicPr>
        <p:blipFill>
          <a:blip r:embed="rId7"/>
          <a:stretch>
            <a:fillRect/>
          </a:stretch>
        </p:blipFill>
        <p:spPr>
          <a:xfrm rot="16200000">
            <a:off x="39272" y="2318239"/>
            <a:ext cx="4895558" cy="3297702"/>
          </a:xfrm>
          <a:prstGeom prst="rect">
            <a:avLst/>
          </a:prstGeom>
        </p:spPr>
      </p:pic>
    </p:spTree>
    <p:extLst>
      <p:ext uri="{BB962C8B-B14F-4D97-AF65-F5344CB8AC3E}">
        <p14:creationId xmlns:p14="http://schemas.microsoft.com/office/powerpoint/2010/main" val="1191521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298714"/>
            <a:ext cx="5181600" cy="4878250"/>
          </a:xfrm>
        </p:spPr>
        <p:txBody>
          <a:bodyPr>
            <a:normAutofit fontScale="92500"/>
          </a:bodyPr>
          <a:lstStyle/>
          <a:p>
            <a:pPr algn="r"/>
            <a:endParaRPr lang="ar-IQ" dirty="0"/>
          </a:p>
          <a:p>
            <a:pPr algn="r"/>
            <a:r>
              <a:rPr lang="ar-IQ" b="1" dirty="0"/>
              <a:t>يفضل اجراء عمليتي فصل وزراعة فسائل نخيل التمر خلال الموعد الربيعي للاسباب التالية </a:t>
            </a:r>
          </a:p>
          <a:p>
            <a:pPr algn="r"/>
            <a:r>
              <a:rPr lang="ar-IQ" b="1" dirty="0"/>
              <a:t>أ – توفر الوحدات الحرارية الكافية لنمو فسائل نخيل التمر </a:t>
            </a:r>
          </a:p>
          <a:p>
            <a:pPr algn="r"/>
            <a:r>
              <a:rPr lang="ar-IQ" b="1" dirty="0"/>
              <a:t>ب – خلال الموسم الخريفي تنخفض درجات الحرارة فيزداد انتشار الامراض والاصابات الحشرية التي تنمو يرقاتها في فصل الخريف مما يسبب ان نسبة الفشل في الفسائل المزروعة تكون عالية جدا. </a:t>
            </a:r>
            <a:endParaRPr lang="en-US" b="1" dirty="0"/>
          </a:p>
        </p:txBody>
      </p:sp>
      <p:sp>
        <p:nvSpPr>
          <p:cNvPr id="4" name="Content Placeholder 3"/>
          <p:cNvSpPr>
            <a:spLocks noGrp="1"/>
          </p:cNvSpPr>
          <p:nvPr>
            <p:ph sz="half" idx="2"/>
          </p:nvPr>
        </p:nvSpPr>
        <p:spPr/>
        <p:txBody>
          <a:bodyPr>
            <a:normAutofit fontScale="92500"/>
          </a:bodyPr>
          <a:lstStyle/>
          <a:p>
            <a:pPr algn="r"/>
            <a:r>
              <a:rPr lang="ar-IQ" dirty="0"/>
              <a:t>4</a:t>
            </a:r>
            <a:r>
              <a:rPr lang="ar-IQ" b="1" dirty="0"/>
              <a:t> –الموعد الامثل لفصل وزراعة فسائل نخيل التمر </a:t>
            </a:r>
          </a:p>
          <a:p>
            <a:pPr algn="r"/>
            <a:r>
              <a:rPr lang="ar-IQ" b="1" dirty="0"/>
              <a:t>يتم فصل وزراعة فسائل نخيل التمر خلال موعدين زراعيين </a:t>
            </a:r>
          </a:p>
          <a:p>
            <a:pPr algn="r"/>
            <a:r>
              <a:rPr lang="ar-IQ" b="1" dirty="0"/>
              <a:t>الموعد الاول في الربيع وتتم عملية الفصل والزراعة خلال شهري اذار ونيسان </a:t>
            </a:r>
          </a:p>
          <a:p>
            <a:pPr algn="r"/>
            <a:r>
              <a:rPr lang="ar-IQ" b="1" dirty="0"/>
              <a:t>امـــــا </a:t>
            </a:r>
          </a:p>
          <a:p>
            <a:pPr algn="r"/>
            <a:r>
              <a:rPr lang="ar-IQ" b="1" dirty="0"/>
              <a:t>الموعد الثاني فيكون في الخريف وتتم عملية الفصل والزراعة خلال شهري ايلول وتشرين الاول  </a:t>
            </a:r>
            <a:endParaRPr lang="en-US" b="1" dirty="0"/>
          </a:p>
        </p:txBody>
      </p:sp>
    </p:spTree>
    <p:extLst>
      <p:ext uri="{BB962C8B-B14F-4D97-AF65-F5344CB8AC3E}">
        <p14:creationId xmlns:p14="http://schemas.microsoft.com/office/powerpoint/2010/main" val="3043994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stretch>
            <a:fillRect/>
          </a:stretch>
        </p:blipFill>
        <p:spPr>
          <a:xfrm>
            <a:off x="6172200" y="2099257"/>
            <a:ext cx="5181600" cy="2839791"/>
          </a:xfrm>
          <a:prstGeom prst="rect">
            <a:avLst/>
          </a:prstGeom>
        </p:spPr>
      </p:pic>
      <p:sp>
        <p:nvSpPr>
          <p:cNvPr id="4" name="Content Placeholder 3"/>
          <p:cNvSpPr>
            <a:spLocks noGrp="1"/>
          </p:cNvSpPr>
          <p:nvPr>
            <p:ph sz="half" idx="2"/>
          </p:nvPr>
        </p:nvSpPr>
        <p:spPr>
          <a:xfrm>
            <a:off x="6172200" y="528034"/>
            <a:ext cx="5181600" cy="6329966"/>
          </a:xfrm>
        </p:spPr>
        <p:txBody>
          <a:bodyPr>
            <a:normAutofit fontScale="55000" lnSpcReduction="20000"/>
          </a:bodyPr>
          <a:lstStyle/>
          <a:p>
            <a:pPr algn="r"/>
            <a:r>
              <a:rPr lang="ar-IQ" sz="5100" b="1" dirty="0"/>
              <a:t>5 – فصل الفسائل عن الام</a:t>
            </a:r>
          </a:p>
          <a:p>
            <a:pPr marL="0" marR="0" algn="r">
              <a:lnSpc>
                <a:spcPct val="107000"/>
              </a:lnSpc>
              <a:spcBef>
                <a:spcPts val="0"/>
              </a:spcBef>
              <a:spcAft>
                <a:spcPts val="800"/>
              </a:spcAft>
            </a:pPr>
            <a:r>
              <a:rPr lang="ar-IQ" sz="5100" b="1" dirty="0">
                <a:latin typeface="Calibri" panose="020F0502020204030204" pitchFamily="34" charset="0"/>
                <a:ea typeface="Times New Roman" panose="02020603050405020304" pitchFamily="18" charset="0"/>
                <a:cs typeface="Times New Roman" panose="02020603050405020304" pitchFamily="18" charset="0"/>
              </a:rPr>
              <a:t>بالخطوات التالية</a:t>
            </a:r>
            <a:r>
              <a:rPr lang="en-US" sz="5100" b="1" dirty="0">
                <a:latin typeface="Calibri" panose="020F0502020204030204" pitchFamily="34" charset="0"/>
                <a:ea typeface="Times New Roman" panose="02020603050405020304" pitchFamily="18" charset="0"/>
                <a:cs typeface="Times New Roman" panose="02020603050405020304" pitchFamily="18" charset="0"/>
              </a:rPr>
              <a:t> </a:t>
            </a:r>
            <a:r>
              <a:rPr lang="ar-IQ" sz="5100" b="1" dirty="0">
                <a:latin typeface="Calibri" panose="020F0502020204030204" pitchFamily="34" charset="0"/>
                <a:ea typeface="Times New Roman" panose="02020603050405020304" pitchFamily="18" charset="0"/>
                <a:cs typeface="Times New Roman" panose="02020603050405020304" pitchFamily="18" charset="0"/>
              </a:rPr>
              <a:t> </a:t>
            </a:r>
            <a:r>
              <a:rPr lang="ar-SA" sz="5100" b="1" dirty="0">
                <a:latin typeface="Calibri" panose="020F0502020204030204" pitchFamily="34" charset="0"/>
                <a:ea typeface="Times New Roman" panose="02020603050405020304" pitchFamily="18" charset="0"/>
                <a:cs typeface="Times New Roman" panose="02020603050405020304" pitchFamily="18" charset="0"/>
              </a:rPr>
              <a:t>تتم هذه العملية</a:t>
            </a:r>
            <a:r>
              <a:rPr lang="en-US" sz="5100" b="1" dirty="0">
                <a:latin typeface="Calibri" panose="020F0502020204030204" pitchFamily="34" charset="0"/>
                <a:ea typeface="Times New Roman" panose="02020603050405020304" pitchFamily="18" charset="0"/>
                <a:cs typeface="Times New Roman" panose="02020603050405020304" pitchFamily="18" charset="0"/>
              </a:rPr>
              <a:t> </a:t>
            </a:r>
            <a:endParaRPr lang="en-US" sz="51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r">
              <a:lnSpc>
                <a:spcPct val="107000"/>
              </a:lnSpc>
              <a:spcBef>
                <a:spcPts val="0"/>
              </a:spcBef>
              <a:spcAft>
                <a:spcPts val="800"/>
              </a:spcAft>
              <a:buSzPts val="1000"/>
              <a:buFont typeface="Symbol" panose="05050102010706020507" pitchFamily="18" charset="2"/>
              <a:buChar char=""/>
              <a:tabLst>
                <a:tab pos="457200" algn="l"/>
              </a:tabLst>
            </a:pPr>
            <a:r>
              <a:rPr lang="ar-IQ" sz="5100" b="1" dirty="0">
                <a:latin typeface="Calibri" panose="020F0502020204030204" pitchFamily="34" charset="0"/>
                <a:ea typeface="Times New Roman" panose="02020603050405020304" pitchFamily="18" charset="0"/>
                <a:cs typeface="Times New Roman" panose="02020603050405020304" pitchFamily="18" charset="0"/>
              </a:rPr>
              <a:t>  أ - </a:t>
            </a:r>
            <a:r>
              <a:rPr lang="ar-SA" sz="5100" b="1" dirty="0">
                <a:latin typeface="Calibri" panose="020F0502020204030204" pitchFamily="34" charset="0"/>
                <a:ea typeface="Times New Roman" panose="02020603050405020304" pitchFamily="18" charset="0"/>
                <a:cs typeface="Times New Roman" panose="02020603050405020304" pitchFamily="18" charset="0"/>
              </a:rPr>
              <a:t>ربط المجموع الخضري بشكل جيد</a:t>
            </a:r>
            <a:r>
              <a:rPr lang="ar-IQ" sz="5100" b="1" dirty="0">
                <a:latin typeface="Calibri" panose="020F0502020204030204" pitchFamily="34" charset="0"/>
                <a:ea typeface="Times New Roman" panose="02020603050405020304" pitchFamily="18" charset="0"/>
                <a:cs typeface="Times New Roman" panose="02020603050405020304" pitchFamily="18" charset="0"/>
              </a:rPr>
              <a:t> </a:t>
            </a:r>
          </a:p>
          <a:p>
            <a:pPr marL="342900" marR="0" lvl="0" indent="-342900" algn="r">
              <a:lnSpc>
                <a:spcPct val="107000"/>
              </a:lnSpc>
              <a:spcBef>
                <a:spcPts val="0"/>
              </a:spcBef>
              <a:spcAft>
                <a:spcPts val="800"/>
              </a:spcAft>
              <a:buSzPts val="1000"/>
              <a:buFont typeface="Symbol" panose="05050102010706020507" pitchFamily="18" charset="2"/>
              <a:buChar char=""/>
              <a:tabLst>
                <a:tab pos="457200" algn="l"/>
              </a:tabLst>
            </a:pPr>
            <a:endParaRPr lang="ar-IQ"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a:lnSpc>
                <a:spcPct val="107000"/>
              </a:lnSpc>
              <a:spcBef>
                <a:spcPts val="0"/>
              </a:spcBef>
              <a:spcAft>
                <a:spcPts val="800"/>
              </a:spcAft>
              <a:buSzPts val="1000"/>
              <a:buFont typeface="Symbol" panose="05050102010706020507" pitchFamily="18" charset="2"/>
              <a:buChar char=""/>
              <a:tabLst>
                <a:tab pos="457200" algn="l"/>
              </a:tabLst>
            </a:pPr>
            <a:endParaRPr lang="ar-IQ"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a:lnSpc>
                <a:spcPct val="107000"/>
              </a:lnSpc>
              <a:spcBef>
                <a:spcPts val="0"/>
              </a:spcBef>
              <a:spcAft>
                <a:spcPts val="800"/>
              </a:spcAft>
              <a:buSzPts val="1000"/>
              <a:buFont typeface="Symbol" panose="05050102010706020507" pitchFamily="18" charset="2"/>
              <a:buChar char=""/>
              <a:tabLst>
                <a:tab pos="457200" algn="l"/>
              </a:tabLst>
            </a:pPr>
            <a:endParaRPr lang="ar-IQ"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a:lnSpc>
                <a:spcPct val="107000"/>
              </a:lnSpc>
              <a:spcBef>
                <a:spcPts val="0"/>
              </a:spcBef>
              <a:spcAft>
                <a:spcPts val="800"/>
              </a:spcAft>
              <a:buSzPts val="1000"/>
              <a:buFont typeface="Symbol" panose="05050102010706020507" pitchFamily="18" charset="2"/>
              <a:buChar char=""/>
              <a:tabLst>
                <a:tab pos="457200" algn="l"/>
              </a:tabLst>
            </a:pPr>
            <a:endParaRPr lang="ar-IQ"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a:lnSpc>
                <a:spcPct val="107000"/>
              </a:lnSpc>
              <a:spcBef>
                <a:spcPts val="0"/>
              </a:spcBef>
              <a:spcAft>
                <a:spcPts val="800"/>
              </a:spcAft>
              <a:buSzPts val="1000"/>
              <a:buFont typeface="Symbol" panose="05050102010706020507" pitchFamily="18" charset="2"/>
              <a:buChar char=""/>
              <a:tabLst>
                <a:tab pos="457200" algn="l"/>
              </a:tabLst>
            </a:pPr>
            <a:endParaRPr lang="ar-IQ"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a:lnSpc>
                <a:spcPct val="107000"/>
              </a:lnSpc>
              <a:spcBef>
                <a:spcPts val="0"/>
              </a:spcBef>
              <a:spcAft>
                <a:spcPts val="800"/>
              </a:spcAft>
              <a:buSzPts val="1000"/>
              <a:buFont typeface="Symbol" panose="05050102010706020507" pitchFamily="18" charset="2"/>
              <a:buChar char=""/>
              <a:tabLst>
                <a:tab pos="457200" algn="l"/>
              </a:tabLst>
            </a:pPr>
            <a:endParaRPr lang="ar-IQ"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a:lnSpc>
                <a:spcPct val="107000"/>
              </a:lnSpc>
              <a:spcBef>
                <a:spcPts val="0"/>
              </a:spcBef>
              <a:spcAft>
                <a:spcPts val="800"/>
              </a:spcAft>
              <a:buSzPts val="1000"/>
              <a:buFont typeface="Symbol" panose="05050102010706020507" pitchFamily="18" charset="2"/>
              <a:buChar char=""/>
              <a:tabLst>
                <a:tab pos="457200" algn="l"/>
              </a:tabLst>
            </a:pPr>
            <a:endParaRPr lang="ar-IQ"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a:lnSpc>
                <a:spcPct val="107000"/>
              </a:lnSpc>
              <a:spcBef>
                <a:spcPts val="0"/>
              </a:spcBef>
              <a:spcAft>
                <a:spcPts val="800"/>
              </a:spcAft>
              <a:buSzPts val="1000"/>
              <a:buFont typeface="Symbol" panose="05050102010706020507" pitchFamily="18" charset="2"/>
              <a:buChar char=""/>
              <a:tabLst>
                <a:tab pos="457200" algn="l"/>
              </a:tabLst>
            </a:pPr>
            <a:endParaRPr lang="ar-IQ"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a:lnSpc>
                <a:spcPct val="107000"/>
              </a:lnSpc>
              <a:spcBef>
                <a:spcPts val="0"/>
              </a:spcBef>
              <a:spcAft>
                <a:spcPts val="800"/>
              </a:spcAft>
              <a:buSzPts val="1000"/>
              <a:buFont typeface="Symbol" panose="05050102010706020507" pitchFamily="18" charset="2"/>
              <a:buChar char=""/>
              <a:tabLst>
                <a:tab pos="457200" algn="l"/>
              </a:tabLst>
            </a:pPr>
            <a:endParaRPr lang="ar-IQ"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a:lnSpc>
                <a:spcPct val="107000"/>
              </a:lnSpc>
              <a:spcBef>
                <a:spcPts val="0"/>
              </a:spcBef>
              <a:spcAft>
                <a:spcPts val="800"/>
              </a:spcAft>
              <a:buSzPts val="1000"/>
              <a:buFont typeface="Symbol" panose="05050102010706020507" pitchFamily="18" charset="2"/>
              <a:buChar char=""/>
              <a:tabLst>
                <a:tab pos="457200" algn="l"/>
              </a:tabLst>
            </a:pPr>
            <a:endParaRPr lang="ar-IQ"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a:lnSpc>
                <a:spcPct val="107000"/>
              </a:lnSpc>
              <a:spcBef>
                <a:spcPts val="0"/>
              </a:spcBef>
              <a:spcAft>
                <a:spcPts val="800"/>
              </a:spcAft>
              <a:buSzPts val="1000"/>
              <a:buFont typeface="Symbol" panose="05050102010706020507" pitchFamily="18" charset="2"/>
              <a:buChar char=""/>
              <a:tabLst>
                <a:tab pos="457200" algn="l"/>
              </a:tabLst>
            </a:pPr>
            <a:endParaRPr lang="ar-IQ"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a:lnSpc>
                <a:spcPct val="107000"/>
              </a:lnSpc>
              <a:spcBef>
                <a:spcPts val="0"/>
              </a:spcBef>
              <a:spcAft>
                <a:spcPts val="800"/>
              </a:spcAft>
              <a:buSzPts val="1000"/>
              <a:buFont typeface="Symbol" panose="05050102010706020507" pitchFamily="18" charset="2"/>
              <a:buChar char=""/>
              <a:tabLst>
                <a:tab pos="457200" algn="l"/>
              </a:tabLst>
            </a:pPr>
            <a:r>
              <a:rPr lang="ar-IQ" sz="51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ب - </a:t>
            </a:r>
            <a:r>
              <a:rPr lang="ar-SA" sz="51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قص الجزء العلوي من السعف، لتقليل حجم المجموع الخضري، واحتياجاته من الماء والغذاء وتخفيف الفقد من الماء عن طريق النت</a:t>
            </a:r>
            <a:r>
              <a:rPr lang="ar-IQ" sz="51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ح</a:t>
            </a:r>
            <a:r>
              <a:rPr lang="ar-IQ" sz="4000" dirty="0">
                <a:latin typeface="Calibri" panose="020F0502020204030204" pitchFamily="34" charset="0"/>
                <a:ea typeface="Times New Roman" panose="02020603050405020304" pitchFamily="18" charset="0"/>
                <a:cs typeface="Times New Roman" panose="02020603050405020304" pitchFamily="18" charset="0"/>
              </a:rPr>
              <a:t> </a:t>
            </a:r>
            <a:endParaRPr lang="en-US" sz="40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a:lnSpc>
                <a:spcPct val="107000"/>
              </a:lnSpc>
              <a:spcBef>
                <a:spcPts val="0"/>
              </a:spcBef>
              <a:spcAft>
                <a:spcPts val="800"/>
              </a:spcAft>
              <a:buSzPts val="1000"/>
              <a:buFont typeface="Symbol" panose="05050102010706020507" pitchFamily="18" charset="2"/>
              <a:buChar char=""/>
              <a:tabLst>
                <a:tab pos="457200" algn="l"/>
              </a:tabLst>
            </a:pPr>
            <a:endParaRPr lang="en-US" sz="2400" dirty="0">
              <a:latin typeface="Calibri" panose="020F0502020204030204" pitchFamily="34" charset="0"/>
              <a:ea typeface="Calibri" panose="020F0502020204030204" pitchFamily="34" charset="0"/>
              <a:cs typeface="Arial" panose="020B0604020202020204" pitchFamily="34" charset="0"/>
            </a:endParaRPr>
          </a:p>
        </p:txBody>
      </p:sp>
      <p:sp>
        <p:nvSpPr>
          <p:cNvPr id="9" name="Rectangle 8"/>
          <p:cNvSpPr/>
          <p:nvPr/>
        </p:nvSpPr>
        <p:spPr>
          <a:xfrm>
            <a:off x="669702" y="1059824"/>
            <a:ext cx="5061397" cy="1861215"/>
          </a:xfrm>
          <a:prstGeom prst="rect">
            <a:avLst/>
          </a:prstGeom>
        </p:spPr>
        <p:txBody>
          <a:bodyPr wrap="square">
            <a:spAutoFit/>
          </a:bodyPr>
          <a:lstStyle/>
          <a:p>
            <a:pPr marL="342900" lvl="0" indent="-342900" algn="r">
              <a:lnSpc>
                <a:spcPct val="107000"/>
              </a:lnSpc>
              <a:spcAft>
                <a:spcPts val="800"/>
              </a:spcAft>
              <a:buSzPts val="1000"/>
              <a:buFont typeface="Symbol" panose="05050102010706020507" pitchFamily="18" charset="2"/>
              <a:buChar char=""/>
              <a:tabLst>
                <a:tab pos="457200" algn="l"/>
              </a:tabLst>
            </a:pPr>
            <a:r>
              <a:rPr lang="ar-IQ" sz="28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جـ - </a:t>
            </a:r>
            <a:r>
              <a:rPr lang="ar-SA" sz="28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إزالة الكرب عن الجزء السفلي من الفسيلة، وتترك مسافة تتراوح بين 40-</a:t>
            </a:r>
            <a:r>
              <a:rPr lang="ar-IQ" sz="28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6</a:t>
            </a:r>
            <a:r>
              <a:rPr lang="ar-SA" sz="28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0 سم من القاعدة من دون سعف</a:t>
            </a:r>
            <a:r>
              <a:rPr lang="ar-IQ" sz="28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p>
          <a:p>
            <a:pPr marL="342900" lvl="0" indent="-342900" algn="r">
              <a:lnSpc>
                <a:spcPct val="107000"/>
              </a:lnSpc>
              <a:spcAft>
                <a:spcPts val="800"/>
              </a:spcAft>
              <a:buSzPts val="1000"/>
              <a:buFont typeface="Symbol" panose="05050102010706020507" pitchFamily="18" charset="2"/>
              <a:buChar char=""/>
              <a:tabLst>
                <a:tab pos="457200" algn="l"/>
              </a:tabLst>
            </a:pPr>
            <a:endParaRPr lang="en-US" dirty="0"/>
          </a:p>
        </p:txBody>
      </p:sp>
      <p:pic>
        <p:nvPicPr>
          <p:cNvPr id="10" name="Picture 9"/>
          <p:cNvPicPr>
            <a:picLocks noChangeAspect="1"/>
          </p:cNvPicPr>
          <p:nvPr/>
        </p:nvPicPr>
        <p:blipFill>
          <a:blip r:embed="rId3"/>
          <a:stretch>
            <a:fillRect/>
          </a:stretch>
        </p:blipFill>
        <p:spPr>
          <a:xfrm>
            <a:off x="1130122" y="2511380"/>
            <a:ext cx="4417454" cy="4855336"/>
          </a:xfrm>
          <a:prstGeom prst="rect">
            <a:avLst/>
          </a:prstGeom>
        </p:spPr>
      </p:pic>
    </p:spTree>
    <p:extLst>
      <p:ext uri="{BB962C8B-B14F-4D97-AF65-F5344CB8AC3E}">
        <p14:creationId xmlns:p14="http://schemas.microsoft.com/office/powerpoint/2010/main" val="814783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765183" y="334851"/>
            <a:ext cx="7070502" cy="6349284"/>
          </a:xfrm>
        </p:spPr>
        <p:txBody>
          <a:bodyPr/>
          <a:lstStyle/>
          <a:p>
            <a:pPr marL="342900" marR="0" lvl="0" indent="-342900" algn="r">
              <a:lnSpc>
                <a:spcPct val="107000"/>
              </a:lnSpc>
              <a:spcBef>
                <a:spcPts val="0"/>
              </a:spcBef>
              <a:spcAft>
                <a:spcPts val="800"/>
              </a:spcAft>
              <a:buSzPts val="1000"/>
              <a:buFont typeface="Symbol" panose="05050102010706020507" pitchFamily="18" charset="2"/>
              <a:buChar char=""/>
              <a:tabLst>
                <a:tab pos="457200" algn="l"/>
              </a:tabLst>
            </a:pPr>
            <a:r>
              <a:rPr lang="ar-IQ" b="1" dirty="0">
                <a:latin typeface="Calibri" panose="020F0502020204030204" pitchFamily="34" charset="0"/>
                <a:ea typeface="Times New Roman" panose="02020603050405020304" pitchFamily="18" charset="0"/>
                <a:cs typeface="Times New Roman" panose="02020603050405020304" pitchFamily="18" charset="0"/>
              </a:rPr>
              <a:t>د - </a:t>
            </a:r>
            <a:r>
              <a:rPr lang="ar-SA" b="1" dirty="0">
                <a:latin typeface="Calibri" panose="020F0502020204030204" pitchFamily="34" charset="0"/>
                <a:ea typeface="Times New Roman" panose="02020603050405020304" pitchFamily="18" charset="0"/>
                <a:cs typeface="Times New Roman" panose="02020603050405020304" pitchFamily="18" charset="0"/>
              </a:rPr>
              <a:t>تفصل الفسيلة عند منطقة اتصالها بالأم بواسطة آلة حادة، ويراعى أن </a:t>
            </a:r>
            <a:r>
              <a:rPr lang="ar-IQ" b="1">
                <a:latin typeface="Calibri" panose="020F0502020204030204" pitchFamily="34" charset="0"/>
                <a:ea typeface="Times New Roman" panose="02020603050405020304" pitchFamily="18" charset="0"/>
                <a:cs typeface="Times New Roman" panose="02020603050405020304" pitchFamily="18" charset="0"/>
              </a:rPr>
              <a:t>يكون الفصل باتجاه الام حتى </a:t>
            </a:r>
            <a:r>
              <a:rPr lang="ar-SA" b="1">
                <a:latin typeface="Calibri" panose="020F0502020204030204" pitchFamily="34" charset="0"/>
                <a:ea typeface="Times New Roman" panose="02020603050405020304" pitchFamily="18" charset="0"/>
                <a:cs typeface="Times New Roman" panose="02020603050405020304" pitchFamily="18" charset="0"/>
              </a:rPr>
              <a:t>تبقى </a:t>
            </a:r>
            <a:r>
              <a:rPr lang="ar-SA" b="1" dirty="0">
                <a:latin typeface="Calibri" panose="020F0502020204030204" pitchFamily="34" charset="0"/>
                <a:ea typeface="Times New Roman" panose="02020603050405020304" pitchFamily="18" charset="0"/>
                <a:cs typeface="Times New Roman" panose="02020603050405020304" pitchFamily="18" charset="0"/>
              </a:rPr>
              <a:t>منطقة الفصل صغيرة قدر الإمكان</a:t>
            </a:r>
            <a:r>
              <a:rPr lang="ar-IQ" b="1" dirty="0">
                <a:latin typeface="Calibri" panose="020F0502020204030204" pitchFamily="34" charset="0"/>
                <a:ea typeface="Times New Roman" panose="02020603050405020304" pitchFamily="18" charset="0"/>
                <a:cs typeface="Times New Roman" panose="02020603050405020304" pitchFamily="18" charset="0"/>
              </a:rPr>
              <a:t> و </a:t>
            </a:r>
            <a:r>
              <a:rPr lang="ar-SA" b="1" dirty="0">
                <a:ea typeface="Times New Roman" panose="02020603050405020304" pitchFamily="18" charset="0"/>
                <a:cs typeface="Times New Roman" panose="02020603050405020304" pitchFamily="18" charset="0"/>
              </a:rPr>
              <a:t>يقلع مع الفسيلة أكبر قدر ممكن من الجذور</a:t>
            </a:r>
            <a:endParaRPr lang="en-US" b="1" dirty="0"/>
          </a:p>
        </p:txBody>
      </p:sp>
      <p:pic>
        <p:nvPicPr>
          <p:cNvPr id="6" name="Picture 5"/>
          <p:cNvPicPr>
            <a:picLocks noChangeAspect="1"/>
          </p:cNvPicPr>
          <p:nvPr/>
        </p:nvPicPr>
        <p:blipFill>
          <a:blip r:embed="rId2"/>
          <a:stretch>
            <a:fillRect/>
          </a:stretch>
        </p:blipFill>
        <p:spPr>
          <a:xfrm>
            <a:off x="4765183" y="2615014"/>
            <a:ext cx="7452159" cy="4242986"/>
          </a:xfrm>
          <a:prstGeom prst="rect">
            <a:avLst/>
          </a:prstGeom>
        </p:spPr>
      </p:pic>
      <p:pic>
        <p:nvPicPr>
          <p:cNvPr id="7" name="Picture 6"/>
          <p:cNvPicPr>
            <a:picLocks noChangeAspect="1"/>
          </p:cNvPicPr>
          <p:nvPr/>
        </p:nvPicPr>
        <p:blipFill>
          <a:blip r:embed="rId3"/>
          <a:stretch>
            <a:fillRect/>
          </a:stretch>
        </p:blipFill>
        <p:spPr>
          <a:xfrm>
            <a:off x="0" y="2615014"/>
            <a:ext cx="4100191" cy="4242986"/>
          </a:xfrm>
          <a:prstGeom prst="rect">
            <a:avLst/>
          </a:prstGeom>
        </p:spPr>
      </p:pic>
    </p:spTree>
    <p:extLst>
      <p:ext uri="{BB962C8B-B14F-4D97-AF65-F5344CB8AC3E}">
        <p14:creationId xmlns:p14="http://schemas.microsoft.com/office/powerpoint/2010/main" val="16311343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1009</TotalTime>
  <Words>1355</Words>
  <Application>Microsoft Office PowerPoint</Application>
  <PresentationFormat>مخصص</PresentationFormat>
  <Paragraphs>130</Paragraphs>
  <Slides>18</Slides>
  <Notes>0</Notes>
  <HiddenSlides>0</HiddenSlides>
  <MMClips>0</MMClips>
  <ScaleCrop>false</ScaleCrop>
  <HeadingPairs>
    <vt:vector size="4" baseType="variant">
      <vt:variant>
        <vt:lpstr>نسق</vt:lpstr>
      </vt:variant>
      <vt:variant>
        <vt:i4>1</vt:i4>
      </vt:variant>
      <vt:variant>
        <vt:lpstr>عناوين الشرائح</vt:lpstr>
      </vt:variant>
      <vt:variant>
        <vt:i4>18</vt:i4>
      </vt:variant>
    </vt:vector>
  </HeadingPairs>
  <TitlesOfParts>
    <vt:vector size="19" baseType="lpstr">
      <vt:lpstr>Office Theme</vt:lpstr>
      <vt:lpstr>                  التطبيقات العلمية والفنية في زراعة فسائل نخيل التمر  Phoenix dactylifera L.   </vt:lpstr>
      <vt:lpstr>اعداد وتخطيط ارض بستان النخيل </vt:lpstr>
      <vt:lpstr>متطلبات انشاء بستان نخيل </vt:lpstr>
      <vt:lpstr>عرض تقديمي في PowerPoint</vt:lpstr>
      <vt:lpstr>التطبيقات العملية</vt:lpstr>
      <vt:lpstr>عرض تقديمي في PowerPoint</vt:lpstr>
      <vt:lpstr>عرض تقديمي في PowerPoint</vt:lpstr>
      <vt:lpstr>عرض تقديمي في PowerPoint</vt:lpstr>
      <vt:lpstr>عرض تقديمي في PowerPoint</vt:lpstr>
      <vt:lpstr>هـ - تعقم منطقة القطع بتغطيس قاعد الفسيلة بمحلول مبيد حشري، ورش مكان فصلها عن الأم بمبيد فطري وتغطيته بالتراب لحمايته من الاصابات الحشرية والامراض الفطرية  . </vt:lpstr>
      <vt:lpstr>عرض تقديمي في PowerPoint</vt:lpstr>
      <vt:lpstr>عرض تقديمي في PowerPoint</vt:lpstr>
      <vt:lpstr>زراعة الفسائل على حواف السواقي الاروائية </vt:lpstr>
      <vt:lpstr>7 – تغطية الفسائل لحمايتها من الظروف الجوية الغير الملائمة </vt:lpstr>
      <vt:lpstr>8 – تسميد فسائل نخيل التمر </vt:lpstr>
      <vt:lpstr>9 – ري فسائل نخيل التمر المزروعة حديثا</vt:lpstr>
      <vt:lpstr>     جدول يوضح تاثير كميات مياه الري المضافة لنخلة التمر خلال اسبوع في معدل نمو  نخيل التمر% صنفي الخضراوي والشويثي</vt:lpstr>
      <vt:lpstr>عرض تقديمي في PowerPoint</vt:lpstr>
    </vt:vector>
  </TitlesOfParts>
  <Company>Microsoft (C)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الادارة المتكاملة لفسائل نخيل التمر Phoenix dactylifera L. التطبيقات العم</dc:title>
  <dc:creator>a3bos</dc:creator>
  <cp:lastModifiedBy>DELL</cp:lastModifiedBy>
  <cp:revision>120</cp:revision>
  <dcterms:created xsi:type="dcterms:W3CDTF">2018-11-06T20:19:26Z</dcterms:created>
  <dcterms:modified xsi:type="dcterms:W3CDTF">2022-04-04T08:24:23Z</dcterms:modified>
</cp:coreProperties>
</file>